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charts/chart6.xml" ContentType="application/vnd.openxmlformats-officedocument.drawingml.chart+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tags/tag3.xml" ContentType="application/vnd.openxmlformats-officedocument.presentationml.tags+xml"/>
  <Override PartName="/ppt/notesSlides/notesSlide37.xml" ContentType="application/vnd.openxmlformats-officedocument.presentationml.notes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424" r:id="rId2"/>
    <p:sldId id="257" r:id="rId3"/>
    <p:sldId id="258" r:id="rId4"/>
    <p:sldId id="471" r:id="rId5"/>
    <p:sldId id="472" r:id="rId6"/>
    <p:sldId id="473" r:id="rId7"/>
    <p:sldId id="414" r:id="rId8"/>
    <p:sldId id="697" r:id="rId9"/>
    <p:sldId id="698" r:id="rId10"/>
    <p:sldId id="610" r:id="rId11"/>
    <p:sldId id="476" r:id="rId12"/>
    <p:sldId id="456" r:id="rId13"/>
    <p:sldId id="478" r:id="rId14"/>
    <p:sldId id="308" r:id="rId15"/>
    <p:sldId id="552" r:id="rId16"/>
    <p:sldId id="599" r:id="rId17"/>
    <p:sldId id="602" r:id="rId18"/>
    <p:sldId id="606" r:id="rId19"/>
    <p:sldId id="603" r:id="rId20"/>
    <p:sldId id="647" r:id="rId21"/>
    <p:sldId id="690" r:id="rId22"/>
    <p:sldId id="694" r:id="rId23"/>
    <p:sldId id="556" r:id="rId24"/>
    <p:sldId id="588" r:id="rId25"/>
    <p:sldId id="572" r:id="rId26"/>
    <p:sldId id="688" r:id="rId27"/>
    <p:sldId id="628" r:id="rId28"/>
    <p:sldId id="629" r:id="rId29"/>
    <p:sldId id="630" r:id="rId30"/>
    <p:sldId id="634" r:id="rId31"/>
    <p:sldId id="649" r:id="rId32"/>
    <p:sldId id="651" r:id="rId33"/>
    <p:sldId id="652" r:id="rId34"/>
    <p:sldId id="653" r:id="rId35"/>
    <p:sldId id="654" r:id="rId36"/>
    <p:sldId id="655" r:id="rId37"/>
    <p:sldId id="425" r:id="rId38"/>
    <p:sldId id="692" r:id="rId39"/>
    <p:sldId id="307" r:id="rId40"/>
    <p:sldId id="363" r:id="rId41"/>
    <p:sldId id="364" r:id="rId42"/>
    <p:sldId id="377" r:id="rId43"/>
    <p:sldId id="378" r:id="rId44"/>
    <p:sldId id="365" r:id="rId45"/>
    <p:sldId id="366" r:id="rId46"/>
    <p:sldId id="656" r:id="rId47"/>
    <p:sldId id="695" r:id="rId48"/>
    <p:sldId id="658" r:id="rId49"/>
    <p:sldId id="693" r:id="rId50"/>
    <p:sldId id="657" r:id="rId51"/>
    <p:sldId id="660" r:id="rId52"/>
    <p:sldId id="685" r:id="rId53"/>
    <p:sldId id="686" r:id="rId54"/>
    <p:sldId id="687" r:id="rId55"/>
    <p:sldId id="680" r:id="rId56"/>
    <p:sldId id="696" r:id="rId57"/>
    <p:sldId id="662" r:id="rId58"/>
    <p:sldId id="664" r:id="rId59"/>
    <p:sldId id="665" r:id="rId60"/>
    <p:sldId id="667" r:id="rId61"/>
    <p:sldId id="668" r:id="rId62"/>
    <p:sldId id="669" r:id="rId63"/>
    <p:sldId id="670" r:id="rId64"/>
    <p:sldId id="671" r:id="rId65"/>
    <p:sldId id="672" r:id="rId66"/>
    <p:sldId id="673" r:id="rId67"/>
    <p:sldId id="674" r:id="rId68"/>
    <p:sldId id="675" r:id="rId69"/>
    <p:sldId id="676" r:id="rId70"/>
    <p:sldId id="682" r:id="rId71"/>
    <p:sldId id="683" r:id="rId72"/>
    <p:sldId id="684" r:id="rId73"/>
    <p:sldId id="400" r:id="rId74"/>
    <p:sldId id="459" r:id="rId75"/>
    <p:sldId id="681" r:id="rId76"/>
    <p:sldId id="699" r:id="rId77"/>
    <p:sldId id="619" r:id="rId78"/>
    <p:sldId id="620" r:id="rId79"/>
    <p:sldId id="622" r:id="rId80"/>
    <p:sldId id="625" r:id="rId8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charset="0"/>
      </a:defRPr>
    </a:lvl1pPr>
    <a:lvl2pPr marL="457200" algn="l" rtl="0" fontAlgn="base">
      <a:spcBef>
        <a:spcPct val="0"/>
      </a:spcBef>
      <a:spcAft>
        <a:spcPct val="0"/>
      </a:spcAft>
      <a:defRPr kern="1200">
        <a:solidFill>
          <a:schemeClr val="tx1"/>
        </a:solidFill>
        <a:latin typeface="Times New Roman" pitchFamily="18" charset="0"/>
        <a:ea typeface="+mn-ea"/>
        <a:cs typeface="Arial" charset="0"/>
      </a:defRPr>
    </a:lvl2pPr>
    <a:lvl3pPr marL="914400" algn="l" rtl="0" fontAlgn="base">
      <a:spcBef>
        <a:spcPct val="0"/>
      </a:spcBef>
      <a:spcAft>
        <a:spcPct val="0"/>
      </a:spcAft>
      <a:defRPr kern="1200">
        <a:solidFill>
          <a:schemeClr val="tx1"/>
        </a:solidFill>
        <a:latin typeface="Times New Roman" pitchFamily="18" charset="0"/>
        <a:ea typeface="+mn-ea"/>
        <a:cs typeface="Arial" charset="0"/>
      </a:defRPr>
    </a:lvl3pPr>
    <a:lvl4pPr marL="1371600" algn="l" rtl="0" fontAlgn="base">
      <a:spcBef>
        <a:spcPct val="0"/>
      </a:spcBef>
      <a:spcAft>
        <a:spcPct val="0"/>
      </a:spcAft>
      <a:defRPr kern="1200">
        <a:solidFill>
          <a:schemeClr val="tx1"/>
        </a:solidFill>
        <a:latin typeface="Times New Roman" pitchFamily="18" charset="0"/>
        <a:ea typeface="+mn-ea"/>
        <a:cs typeface="Arial" charset="0"/>
      </a:defRPr>
    </a:lvl4pPr>
    <a:lvl5pPr marL="1828800" algn="l" rtl="0" fontAlgn="base">
      <a:spcBef>
        <a:spcPct val="0"/>
      </a:spcBef>
      <a:spcAft>
        <a:spcPct val="0"/>
      </a:spcAft>
      <a:defRPr kern="1200">
        <a:solidFill>
          <a:schemeClr val="tx1"/>
        </a:solidFill>
        <a:latin typeface="Times New Roman" pitchFamily="18" charset="0"/>
        <a:ea typeface="+mn-ea"/>
        <a:cs typeface="Arial" charset="0"/>
      </a:defRPr>
    </a:lvl5pPr>
    <a:lvl6pPr marL="2286000" algn="l" defTabSz="914400" rtl="0" eaLnBrk="1" latinLnBrk="0" hangingPunct="1">
      <a:defRPr kern="1200">
        <a:solidFill>
          <a:schemeClr val="tx1"/>
        </a:solidFill>
        <a:latin typeface="Times New Roman" pitchFamily="18" charset="0"/>
        <a:ea typeface="+mn-ea"/>
        <a:cs typeface="Arial" charset="0"/>
      </a:defRPr>
    </a:lvl6pPr>
    <a:lvl7pPr marL="2743200" algn="l" defTabSz="914400" rtl="0" eaLnBrk="1" latinLnBrk="0" hangingPunct="1">
      <a:defRPr kern="1200">
        <a:solidFill>
          <a:schemeClr val="tx1"/>
        </a:solidFill>
        <a:latin typeface="Times New Roman" pitchFamily="18" charset="0"/>
        <a:ea typeface="+mn-ea"/>
        <a:cs typeface="Arial" charset="0"/>
      </a:defRPr>
    </a:lvl7pPr>
    <a:lvl8pPr marL="3200400" algn="l" defTabSz="914400" rtl="0" eaLnBrk="1" latinLnBrk="0" hangingPunct="1">
      <a:defRPr kern="1200">
        <a:solidFill>
          <a:schemeClr val="tx1"/>
        </a:solidFill>
        <a:latin typeface="Times New Roman" pitchFamily="18" charset="0"/>
        <a:ea typeface="+mn-ea"/>
        <a:cs typeface="Arial" charset="0"/>
      </a:defRPr>
    </a:lvl8pPr>
    <a:lvl9pPr marL="3657600" algn="l" defTabSz="914400" rtl="0" eaLnBrk="1" latinLnBrk="0" hangingPunct="1">
      <a:defRPr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clrMru>
    <a:srgbClr val="996633"/>
    <a:srgbClr val="8A6900"/>
    <a:srgbClr val="FFFF66"/>
    <a:srgbClr val="F4800C"/>
    <a:srgbClr val="FFFF99"/>
    <a:srgbClr val="CC3300"/>
    <a:srgbClr val="00FF00"/>
    <a:srgbClr val="FF0000"/>
    <a:srgbClr val="FF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9" autoAdjust="0"/>
    <p:restoredTop sz="94660"/>
  </p:normalViewPr>
  <p:slideViewPr>
    <p:cSldViewPr>
      <p:cViewPr>
        <p:scale>
          <a:sx n="66" d="100"/>
          <a:sy n="66" d="100"/>
        </p:scale>
        <p:origin x="-1650" y="-7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380" y="-90"/>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Worksheet%20in%20Maui%20At%20The%20Tipping%20Point%205.0"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Sheet1!$A$1</c:f>
              <c:strCache>
                <c:ptCount val="1"/>
                <c:pt idx="0">
                  <c:v>Projected 2010 Resident Population</c:v>
                </c:pt>
              </c:strCache>
            </c:strRef>
          </c:tx>
          <c:spPr>
            <a:solidFill>
              <a:schemeClr val="tx2">
                <a:lumMod val="50000"/>
              </a:schemeClr>
            </a:solidFill>
            <a:ln>
              <a:noFill/>
            </a:ln>
          </c:spPr>
          <c:dLbls>
            <c:txPr>
              <a:bodyPr/>
              <a:lstStyle/>
              <a:p>
                <a:pPr>
                  <a:defRPr b="1" i="0" baseline="0">
                    <a:solidFill>
                      <a:schemeClr val="tx2">
                        <a:lumMod val="50000"/>
                      </a:schemeClr>
                    </a:solidFill>
                  </a:defRPr>
                </a:pPr>
                <a:endParaRPr lang="en-US"/>
              </a:p>
            </c:txPr>
            <c:showVal val="1"/>
          </c:dLbls>
          <c:val>
            <c:numRef>
              <c:f>Sheet1!$A$2</c:f>
              <c:numCache>
                <c:formatCode>#,##0</c:formatCode>
                <c:ptCount val="1"/>
                <c:pt idx="0">
                  <c:v>151000</c:v>
                </c:pt>
              </c:numCache>
            </c:numRef>
          </c:val>
        </c:ser>
        <c:ser>
          <c:idx val="1"/>
          <c:order val="1"/>
          <c:tx>
            <c:strRef>
              <c:f>Sheet1!$B$1</c:f>
              <c:strCache>
                <c:ptCount val="1"/>
                <c:pt idx="0">
                  <c:v>Actual 2010 Resident Population</c:v>
                </c:pt>
              </c:strCache>
            </c:strRef>
          </c:tx>
          <c:spPr>
            <a:solidFill>
              <a:schemeClr val="accent6">
                <a:lumMod val="60000"/>
                <a:lumOff val="40000"/>
              </a:schemeClr>
            </a:solidFill>
            <a:ln>
              <a:noFill/>
            </a:ln>
          </c:spPr>
          <c:dLbls>
            <c:txPr>
              <a:bodyPr/>
              <a:lstStyle/>
              <a:p>
                <a:pPr>
                  <a:defRPr b="1" i="0" baseline="0">
                    <a:solidFill>
                      <a:schemeClr val="accent6">
                        <a:lumMod val="60000"/>
                        <a:lumOff val="40000"/>
                      </a:schemeClr>
                    </a:solidFill>
                  </a:defRPr>
                </a:pPr>
                <a:endParaRPr lang="en-US"/>
              </a:p>
            </c:txPr>
            <c:showVal val="1"/>
          </c:dLbls>
          <c:val>
            <c:numRef>
              <c:f>Sheet1!$B$2</c:f>
              <c:numCache>
                <c:formatCode>#,##0</c:formatCode>
                <c:ptCount val="1"/>
                <c:pt idx="0">
                  <c:v>155000</c:v>
                </c:pt>
              </c:numCache>
            </c:numRef>
          </c:val>
        </c:ser>
        <c:axId val="190882944"/>
        <c:axId val="190884480"/>
      </c:barChart>
      <c:catAx>
        <c:axId val="190882944"/>
        <c:scaling>
          <c:orientation val="minMax"/>
        </c:scaling>
        <c:delete val="1"/>
        <c:axPos val="b"/>
        <c:numFmt formatCode="#,##0" sourceLinked="1"/>
        <c:tickLblPos val="none"/>
        <c:crossAx val="190884480"/>
        <c:crosses val="autoZero"/>
        <c:auto val="1"/>
        <c:lblAlgn val="ctr"/>
        <c:lblOffset val="100"/>
      </c:catAx>
      <c:valAx>
        <c:axId val="190884480"/>
        <c:scaling>
          <c:orientation val="minMax"/>
          <c:max val="158000"/>
          <c:min val="149000"/>
        </c:scaling>
        <c:axPos val="l"/>
        <c:majorGridlines>
          <c:spPr>
            <a:ln>
              <a:solidFill>
                <a:srgbClr val="003366">
                  <a:lumMod val="60000"/>
                  <a:lumOff val="40000"/>
                </a:srgbClr>
              </a:solidFill>
            </a:ln>
          </c:spPr>
        </c:majorGridlines>
        <c:numFmt formatCode="#,##0" sourceLinked="1"/>
        <c:tickLblPos val="nextTo"/>
        <c:spPr>
          <a:ln>
            <a:solidFill>
              <a:srgbClr val="003366">
                <a:lumMod val="60000"/>
                <a:lumOff val="40000"/>
              </a:srgbClr>
            </a:solidFill>
          </a:ln>
        </c:spPr>
        <c:txPr>
          <a:bodyPr/>
          <a:lstStyle/>
          <a:p>
            <a:pPr>
              <a:defRPr sz="1500" b="1" i="0" baseline="0">
                <a:solidFill>
                  <a:srgbClr val="FFFF00"/>
                </a:solidFill>
              </a:defRPr>
            </a:pPr>
            <a:endParaRPr lang="en-US"/>
          </a:p>
        </c:txPr>
        <c:crossAx val="190882944"/>
        <c:crosses val="autoZero"/>
        <c:crossBetween val="between"/>
        <c:majorUnit val="1000"/>
        <c:minorUnit val="200"/>
      </c:valAx>
    </c:plotArea>
    <c:legend>
      <c:legendPos val="r"/>
      <c:legendEntry>
        <c:idx val="0"/>
        <c:txPr>
          <a:bodyPr/>
          <a:lstStyle/>
          <a:p>
            <a:pPr>
              <a:defRPr b="1" i="0" baseline="0">
                <a:solidFill>
                  <a:schemeClr val="tx2">
                    <a:lumMod val="50000"/>
                  </a:schemeClr>
                </a:solidFill>
              </a:defRPr>
            </a:pPr>
            <a:endParaRPr lang="en-US"/>
          </a:p>
        </c:txPr>
      </c:legendEntry>
      <c:legendEntry>
        <c:idx val="1"/>
        <c:txPr>
          <a:bodyPr/>
          <a:lstStyle/>
          <a:p>
            <a:pPr>
              <a:defRPr sz="1800" b="1" i="0" baseline="0">
                <a:solidFill>
                  <a:schemeClr val="accent6">
                    <a:lumMod val="60000"/>
                    <a:lumOff val="40000"/>
                  </a:schemeClr>
                </a:solidFill>
              </a:defRPr>
            </a:pPr>
            <a:endParaRPr lang="en-US"/>
          </a:p>
        </c:txPr>
      </c:legendEntry>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0876957567804044"/>
          <c:y val="2.6358132578965455E-2"/>
          <c:w val="0.73852690288713907"/>
          <c:h val="0.85496722212049203"/>
        </c:manualLayout>
      </c:layout>
      <c:barChart>
        <c:barDir val="col"/>
        <c:grouping val="stacked"/>
        <c:ser>
          <c:idx val="0"/>
          <c:order val="0"/>
          <c:tx>
            <c:strRef>
              <c:f>Sheet1!$A$1</c:f>
              <c:strCache>
                <c:ptCount val="1"/>
                <c:pt idx="0">
                  <c:v> </c:v>
                </c:pt>
              </c:strCache>
            </c:strRef>
          </c:tx>
          <c:dLbls>
            <c:dLbl>
              <c:idx val="0"/>
              <c:layout>
                <c:manualLayout>
                  <c:x val="9.7222222222222258E-3"/>
                  <c:y val="9.3821510297482993E-2"/>
                </c:manualLayout>
              </c:layout>
              <c:showVal val="1"/>
            </c:dLbl>
            <c:dLbl>
              <c:idx val="1"/>
              <c:layout>
                <c:manualLayout>
                  <c:x val="1.9444444444444445E-2"/>
                  <c:y val="9.3821510297482993E-2"/>
                </c:manualLayout>
              </c:layout>
              <c:showVal val="1"/>
            </c:dLbl>
            <c:dLbl>
              <c:idx val="2"/>
              <c:layout>
                <c:manualLayout>
                  <c:x val="-9.7222222222222258E-3"/>
                  <c:y val="9.3821510297482993E-2"/>
                </c:manualLayout>
              </c:layout>
              <c:numFmt formatCode="General" sourceLinked="0"/>
              <c:spPr>
                <a:noFill/>
                <a:ln>
                  <a:noFill/>
                </a:ln>
              </c:spPr>
              <c:txPr>
                <a:bodyPr anchor="b" anchorCtr="0"/>
                <a:lstStyle/>
                <a:p>
                  <a:pPr>
                    <a:defRPr b="1" i="0" baseline="0">
                      <a:solidFill>
                        <a:srgbClr val="FFFF00"/>
                      </a:solidFill>
                    </a:defRPr>
                  </a:pPr>
                  <a:endParaRPr lang="en-US"/>
                </a:p>
              </c:txPr>
              <c:showVal val="1"/>
            </c:dLbl>
            <c:dLbl>
              <c:idx val="3"/>
              <c:layout>
                <c:manualLayout>
                  <c:x val="6.944444444444451E-3"/>
                  <c:y val="9.3821510297482993E-2"/>
                </c:manualLayout>
              </c:layout>
              <c:showVal val="1"/>
            </c:dLbl>
            <c:dLbl>
              <c:idx val="4"/>
              <c:layout>
                <c:manualLayout>
                  <c:x val="1.8055555555555568E-2"/>
                  <c:y val="9.3821510297482993E-2"/>
                </c:manualLayout>
              </c:layout>
              <c:showVal val="1"/>
            </c:dLbl>
            <c:dLbl>
              <c:idx val="5"/>
              <c:layout>
                <c:manualLayout>
                  <c:x val="1.9444444444444445E-2"/>
                  <c:y val="9.3821510297482993E-2"/>
                </c:manualLayout>
              </c:layout>
              <c:showVal val="1"/>
            </c:dLbl>
            <c:numFmt formatCode="General" sourceLinked="0"/>
            <c:spPr>
              <a:noFill/>
              <a:ln>
                <a:noFill/>
              </a:ln>
            </c:spPr>
            <c:txPr>
              <a:bodyPr/>
              <a:lstStyle/>
              <a:p>
                <a:pPr>
                  <a:defRPr b="1" i="0" baseline="0">
                    <a:solidFill>
                      <a:srgbClr val="FFFF00"/>
                    </a:solidFill>
                  </a:defRPr>
                </a:pPr>
                <a:endParaRPr lang="en-US"/>
              </a:p>
            </c:txPr>
            <c:showVal val="1"/>
          </c:dLbls>
          <c:val>
            <c:numRef>
              <c:f>Sheet1!$A$2:$A$7</c:f>
              <c:numCache>
                <c:formatCode>General</c:formatCode>
                <c:ptCount val="6"/>
                <c:pt idx="0">
                  <c:v>1980</c:v>
                </c:pt>
                <c:pt idx="1">
                  <c:v>1990</c:v>
                </c:pt>
                <c:pt idx="2">
                  <c:v>2000</c:v>
                </c:pt>
                <c:pt idx="3">
                  <c:v>2010</c:v>
                </c:pt>
                <c:pt idx="4">
                  <c:v>2020</c:v>
                </c:pt>
                <c:pt idx="5">
                  <c:v>2030</c:v>
                </c:pt>
              </c:numCache>
            </c:numRef>
          </c:val>
        </c:ser>
        <c:ser>
          <c:idx val="1"/>
          <c:order val="1"/>
          <c:tx>
            <c:strRef>
              <c:f>Sheet1!$B$1</c:f>
              <c:strCache>
                <c:ptCount val="1"/>
                <c:pt idx="0">
                  <c:v>Projected Maui County Visitor Population</c:v>
                </c:pt>
              </c:strCache>
            </c:strRef>
          </c:tx>
          <c:spPr>
            <a:solidFill>
              <a:srgbClr val="FFFF00"/>
            </a:solidFill>
            <a:ln>
              <a:noFill/>
            </a:ln>
            <a:effectLst/>
          </c:spPr>
          <c:dLbls>
            <c:numFmt formatCode="#,##0" sourceLinked="0"/>
            <c:txPr>
              <a:bodyPr/>
              <a:lstStyle/>
              <a:p>
                <a:pPr>
                  <a:defRPr b="1" i="0" baseline="0">
                    <a:solidFill>
                      <a:schemeClr val="bg2"/>
                    </a:solidFill>
                  </a:defRPr>
                </a:pPr>
                <a:endParaRPr lang="en-US"/>
              </a:p>
            </c:txPr>
            <c:showVal val="1"/>
          </c:dLbls>
          <c:val>
            <c:numRef>
              <c:f>Sheet1!$B$2:$B$7</c:f>
              <c:numCache>
                <c:formatCode>#,##0</c:formatCode>
                <c:ptCount val="6"/>
                <c:pt idx="0">
                  <c:v>14000</c:v>
                </c:pt>
                <c:pt idx="1">
                  <c:v>36000</c:v>
                </c:pt>
                <c:pt idx="2">
                  <c:v>42000</c:v>
                </c:pt>
                <c:pt idx="3">
                  <c:v>50000</c:v>
                </c:pt>
                <c:pt idx="4">
                  <c:v>59000</c:v>
                </c:pt>
                <c:pt idx="5">
                  <c:v>68000</c:v>
                </c:pt>
              </c:numCache>
            </c:numRef>
          </c:val>
        </c:ser>
        <c:ser>
          <c:idx val="2"/>
          <c:order val="2"/>
          <c:tx>
            <c:strRef>
              <c:f>Sheet1!$C$1</c:f>
              <c:strCache>
                <c:ptCount val="1"/>
                <c:pt idx="0">
                  <c:v>Projected Maui County Resident Population</c:v>
                </c:pt>
              </c:strCache>
            </c:strRef>
          </c:tx>
          <c:spPr>
            <a:solidFill>
              <a:schemeClr val="accent6">
                <a:lumMod val="40000"/>
                <a:lumOff val="60000"/>
              </a:schemeClr>
            </a:solidFill>
          </c:spPr>
          <c:dLbls>
            <c:numFmt formatCode="#,##0" sourceLinked="0"/>
            <c:spPr>
              <a:noFill/>
              <a:ln>
                <a:noFill/>
              </a:ln>
            </c:spPr>
            <c:txPr>
              <a:bodyPr/>
              <a:lstStyle/>
              <a:p>
                <a:pPr>
                  <a:defRPr b="1" i="0" baseline="0">
                    <a:solidFill>
                      <a:schemeClr val="bg1"/>
                    </a:solidFill>
                  </a:defRPr>
                </a:pPr>
                <a:endParaRPr lang="en-US"/>
              </a:p>
            </c:txPr>
            <c:showVal val="1"/>
          </c:dLbls>
          <c:val>
            <c:numRef>
              <c:f>Sheet1!$C$2:$C$7</c:f>
              <c:numCache>
                <c:formatCode>#,##0</c:formatCode>
                <c:ptCount val="6"/>
                <c:pt idx="0">
                  <c:v>63000</c:v>
                </c:pt>
                <c:pt idx="1">
                  <c:v>91000</c:v>
                </c:pt>
                <c:pt idx="2">
                  <c:v>118000</c:v>
                </c:pt>
                <c:pt idx="3">
                  <c:v>155000</c:v>
                </c:pt>
                <c:pt idx="4">
                  <c:v>180000</c:v>
                </c:pt>
                <c:pt idx="5">
                  <c:v>205000</c:v>
                </c:pt>
              </c:numCache>
            </c:numRef>
          </c:val>
        </c:ser>
        <c:gapWidth val="0"/>
        <c:overlap val="97"/>
        <c:axId val="174573056"/>
        <c:axId val="174574592"/>
      </c:barChart>
      <c:catAx>
        <c:axId val="174573056"/>
        <c:scaling>
          <c:orientation val="minMax"/>
        </c:scaling>
        <c:delete val="1"/>
        <c:axPos val="b"/>
        <c:numFmt formatCode="0" sourceLinked="0"/>
        <c:tickLblPos val="none"/>
        <c:crossAx val="174574592"/>
        <c:crosses val="autoZero"/>
        <c:auto val="1"/>
        <c:lblAlgn val="ctr"/>
        <c:lblOffset val="100"/>
      </c:catAx>
      <c:valAx>
        <c:axId val="174574592"/>
        <c:scaling>
          <c:orientation val="minMax"/>
        </c:scaling>
        <c:axPos val="l"/>
        <c:majorGridlines>
          <c:spPr>
            <a:ln>
              <a:solidFill>
                <a:schemeClr val="bg1">
                  <a:lumMod val="60000"/>
                  <a:lumOff val="40000"/>
                </a:schemeClr>
              </a:solidFill>
            </a:ln>
          </c:spPr>
        </c:majorGridlines>
        <c:numFmt formatCode="#,##0" sourceLinked="0"/>
        <c:tickLblPos val="nextTo"/>
        <c:spPr>
          <a:ln>
            <a:solidFill>
              <a:srgbClr val="003366">
                <a:lumMod val="60000"/>
                <a:lumOff val="40000"/>
              </a:srgbClr>
            </a:solidFill>
          </a:ln>
        </c:spPr>
        <c:txPr>
          <a:bodyPr/>
          <a:lstStyle/>
          <a:p>
            <a:pPr>
              <a:defRPr b="1" i="0" baseline="0">
                <a:solidFill>
                  <a:srgbClr val="FFFF00"/>
                </a:solidFill>
              </a:defRPr>
            </a:pPr>
            <a:endParaRPr lang="en-US"/>
          </a:p>
        </c:txPr>
        <c:crossAx val="174573056"/>
        <c:crosses val="autoZero"/>
        <c:crossBetween val="between"/>
      </c:valAx>
    </c:plotArea>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1998114985862527E-2"/>
          <c:y val="5.7361376673040393E-2"/>
          <c:w val="0.89161168708765259"/>
          <c:h val="0.82217973231358821"/>
        </c:manualLayout>
      </c:layout>
      <c:barChart>
        <c:barDir val="col"/>
        <c:grouping val="clustered"/>
        <c:ser>
          <c:idx val="0"/>
          <c:order val="0"/>
          <c:tx>
            <c:strRef>
              <c:f>Sheet1!$B$1</c:f>
              <c:strCache>
                <c:ptCount val="1"/>
                <c:pt idx="0">
                  <c:v>2000</c:v>
                </c:pt>
              </c:strCache>
            </c:strRef>
          </c:tx>
          <c:spPr>
            <a:solidFill>
              <a:srgbClr val="FFFF00"/>
            </a:solidFill>
            <a:ln w="25374">
              <a:noFill/>
            </a:ln>
            <a:effectLst>
              <a:outerShdw dist="35921" dir="2700000" algn="br">
                <a:srgbClr val="000000"/>
              </a:outerShdw>
            </a:effectLst>
          </c:spPr>
          <c:cat>
            <c:strRef>
              <c:f>Sheet1!$A$2:$A$19</c:f>
              <c:strCache>
                <c:ptCount val="18"/>
                <c:pt idx="0">
                  <c:v>0 - 4</c:v>
                </c:pt>
                <c:pt idx="1">
                  <c:v>5 - 9</c:v>
                </c:pt>
                <c:pt idx="2">
                  <c:v>10 - 14</c:v>
                </c:pt>
                <c:pt idx="3">
                  <c:v>15 - 19</c:v>
                </c:pt>
                <c:pt idx="4">
                  <c:v>20 - 24</c:v>
                </c:pt>
                <c:pt idx="5">
                  <c:v>25 - 29</c:v>
                </c:pt>
                <c:pt idx="6">
                  <c:v>30 - 34</c:v>
                </c:pt>
                <c:pt idx="7">
                  <c:v>35 - 39</c:v>
                </c:pt>
                <c:pt idx="8">
                  <c:v>40 - 44</c:v>
                </c:pt>
                <c:pt idx="9">
                  <c:v>45 - 49</c:v>
                </c:pt>
                <c:pt idx="10">
                  <c:v>50 - 54</c:v>
                </c:pt>
                <c:pt idx="11">
                  <c:v>55 - 59</c:v>
                </c:pt>
                <c:pt idx="12">
                  <c:v>60 - 64</c:v>
                </c:pt>
                <c:pt idx="13">
                  <c:v>65 - 69</c:v>
                </c:pt>
                <c:pt idx="14">
                  <c:v>70 - 74</c:v>
                </c:pt>
                <c:pt idx="15">
                  <c:v>75 - 79</c:v>
                </c:pt>
                <c:pt idx="16">
                  <c:v>80 - 84</c:v>
                </c:pt>
                <c:pt idx="17">
                  <c:v>85 +</c:v>
                </c:pt>
              </c:strCache>
            </c:strRef>
          </c:cat>
          <c:val>
            <c:numRef>
              <c:f>Sheet1!$B$2:$B$19</c:f>
              <c:numCache>
                <c:formatCode>#,##0</c:formatCode>
                <c:ptCount val="18"/>
                <c:pt idx="0">
                  <c:v>8628</c:v>
                </c:pt>
                <c:pt idx="1">
                  <c:v>9131</c:v>
                </c:pt>
                <c:pt idx="2">
                  <c:v>9393</c:v>
                </c:pt>
                <c:pt idx="3">
                  <c:v>8707</c:v>
                </c:pt>
                <c:pt idx="4">
                  <c:v>7011</c:v>
                </c:pt>
                <c:pt idx="5">
                  <c:v>8420</c:v>
                </c:pt>
                <c:pt idx="6">
                  <c:v>9414</c:v>
                </c:pt>
                <c:pt idx="7">
                  <c:v>10649</c:v>
                </c:pt>
                <c:pt idx="8">
                  <c:v>11384</c:v>
                </c:pt>
                <c:pt idx="9">
                  <c:v>10801</c:v>
                </c:pt>
                <c:pt idx="10">
                  <c:v>9164</c:v>
                </c:pt>
                <c:pt idx="11">
                  <c:v>6655</c:v>
                </c:pt>
                <c:pt idx="12">
                  <c:v>4852</c:v>
                </c:pt>
                <c:pt idx="13">
                  <c:v>3952</c:v>
                </c:pt>
                <c:pt idx="14">
                  <c:v>3841</c:v>
                </c:pt>
                <c:pt idx="15">
                  <c:v>3214</c:v>
                </c:pt>
                <c:pt idx="16">
                  <c:v>2100</c:v>
                </c:pt>
                <c:pt idx="17">
                  <c:v>1651</c:v>
                </c:pt>
              </c:numCache>
            </c:numRef>
          </c:val>
        </c:ser>
        <c:ser>
          <c:idx val="1"/>
          <c:order val="1"/>
          <c:tx>
            <c:strRef>
              <c:f>Sheet1!$C$1</c:f>
              <c:strCache>
                <c:ptCount val="1"/>
                <c:pt idx="0">
                  <c:v>2010</c:v>
                </c:pt>
              </c:strCache>
            </c:strRef>
          </c:tx>
          <c:spPr>
            <a:solidFill>
              <a:srgbClr val="FF6600"/>
            </a:solidFill>
            <a:ln w="25374">
              <a:noFill/>
            </a:ln>
            <a:effectLst>
              <a:outerShdw dist="35921" dir="2700000" algn="br">
                <a:srgbClr val="000000"/>
              </a:outerShdw>
            </a:effectLst>
          </c:spPr>
          <c:cat>
            <c:strRef>
              <c:f>Sheet1!$A$2:$A$19</c:f>
              <c:strCache>
                <c:ptCount val="18"/>
                <c:pt idx="0">
                  <c:v>0 - 4</c:v>
                </c:pt>
                <c:pt idx="1">
                  <c:v>5 - 9</c:v>
                </c:pt>
                <c:pt idx="2">
                  <c:v>10 - 14</c:v>
                </c:pt>
                <c:pt idx="3">
                  <c:v>15 - 19</c:v>
                </c:pt>
                <c:pt idx="4">
                  <c:v>20 - 24</c:v>
                </c:pt>
                <c:pt idx="5">
                  <c:v>25 - 29</c:v>
                </c:pt>
                <c:pt idx="6">
                  <c:v>30 - 34</c:v>
                </c:pt>
                <c:pt idx="7">
                  <c:v>35 - 39</c:v>
                </c:pt>
                <c:pt idx="8">
                  <c:v>40 - 44</c:v>
                </c:pt>
                <c:pt idx="9">
                  <c:v>45 - 49</c:v>
                </c:pt>
                <c:pt idx="10">
                  <c:v>50 - 54</c:v>
                </c:pt>
                <c:pt idx="11">
                  <c:v>55 - 59</c:v>
                </c:pt>
                <c:pt idx="12">
                  <c:v>60 - 64</c:v>
                </c:pt>
                <c:pt idx="13">
                  <c:v>65 - 69</c:v>
                </c:pt>
                <c:pt idx="14">
                  <c:v>70 - 74</c:v>
                </c:pt>
                <c:pt idx="15">
                  <c:v>75 - 79</c:v>
                </c:pt>
                <c:pt idx="16">
                  <c:v>80 - 84</c:v>
                </c:pt>
                <c:pt idx="17">
                  <c:v>85 +</c:v>
                </c:pt>
              </c:strCache>
            </c:strRef>
          </c:cat>
          <c:val>
            <c:numRef>
              <c:f>Sheet1!$C$2:$C$19</c:f>
              <c:numCache>
                <c:formatCode>#,##0</c:formatCode>
                <c:ptCount val="18"/>
                <c:pt idx="0">
                  <c:v>10250</c:v>
                </c:pt>
                <c:pt idx="1">
                  <c:v>10450</c:v>
                </c:pt>
                <c:pt idx="2">
                  <c:v>10100</c:v>
                </c:pt>
                <c:pt idx="3">
                  <c:v>10150</c:v>
                </c:pt>
                <c:pt idx="4">
                  <c:v>8550</c:v>
                </c:pt>
                <c:pt idx="5">
                  <c:v>8700</c:v>
                </c:pt>
                <c:pt idx="6">
                  <c:v>10300</c:v>
                </c:pt>
                <c:pt idx="7">
                  <c:v>10400</c:v>
                </c:pt>
                <c:pt idx="8">
                  <c:v>10400</c:v>
                </c:pt>
                <c:pt idx="9">
                  <c:v>10800</c:v>
                </c:pt>
                <c:pt idx="10">
                  <c:v>11700</c:v>
                </c:pt>
                <c:pt idx="11">
                  <c:v>11100</c:v>
                </c:pt>
                <c:pt idx="12">
                  <c:v>9250</c:v>
                </c:pt>
                <c:pt idx="13">
                  <c:v>6300</c:v>
                </c:pt>
                <c:pt idx="14">
                  <c:v>4200</c:v>
                </c:pt>
                <c:pt idx="15">
                  <c:v>3150</c:v>
                </c:pt>
                <c:pt idx="16">
                  <c:v>2750</c:v>
                </c:pt>
                <c:pt idx="17">
                  <c:v>2750</c:v>
                </c:pt>
              </c:numCache>
            </c:numRef>
          </c:val>
        </c:ser>
        <c:ser>
          <c:idx val="2"/>
          <c:order val="2"/>
          <c:tx>
            <c:strRef>
              <c:f>Sheet1!$D$1</c:f>
              <c:strCache>
                <c:ptCount val="1"/>
                <c:pt idx="0">
                  <c:v>2020</c:v>
                </c:pt>
              </c:strCache>
            </c:strRef>
          </c:tx>
          <c:spPr>
            <a:solidFill>
              <a:srgbClr val="00FF00"/>
            </a:solidFill>
            <a:ln w="25374">
              <a:noFill/>
            </a:ln>
            <a:effectLst>
              <a:outerShdw dist="35921" dir="2700000" algn="br">
                <a:srgbClr val="000000"/>
              </a:outerShdw>
            </a:effectLst>
          </c:spPr>
          <c:cat>
            <c:strRef>
              <c:f>Sheet1!$A$2:$A$19</c:f>
              <c:strCache>
                <c:ptCount val="18"/>
                <c:pt idx="0">
                  <c:v>0 - 4</c:v>
                </c:pt>
                <c:pt idx="1">
                  <c:v>5 - 9</c:v>
                </c:pt>
                <c:pt idx="2">
                  <c:v>10 - 14</c:v>
                </c:pt>
                <c:pt idx="3">
                  <c:v>15 - 19</c:v>
                </c:pt>
                <c:pt idx="4">
                  <c:v>20 - 24</c:v>
                </c:pt>
                <c:pt idx="5">
                  <c:v>25 - 29</c:v>
                </c:pt>
                <c:pt idx="6">
                  <c:v>30 - 34</c:v>
                </c:pt>
                <c:pt idx="7">
                  <c:v>35 - 39</c:v>
                </c:pt>
                <c:pt idx="8">
                  <c:v>40 - 44</c:v>
                </c:pt>
                <c:pt idx="9">
                  <c:v>45 - 49</c:v>
                </c:pt>
                <c:pt idx="10">
                  <c:v>50 - 54</c:v>
                </c:pt>
                <c:pt idx="11">
                  <c:v>55 - 59</c:v>
                </c:pt>
                <c:pt idx="12">
                  <c:v>60 - 64</c:v>
                </c:pt>
                <c:pt idx="13">
                  <c:v>65 - 69</c:v>
                </c:pt>
                <c:pt idx="14">
                  <c:v>70 - 74</c:v>
                </c:pt>
                <c:pt idx="15">
                  <c:v>75 - 79</c:v>
                </c:pt>
                <c:pt idx="16">
                  <c:v>80 - 84</c:v>
                </c:pt>
                <c:pt idx="17">
                  <c:v>85 +</c:v>
                </c:pt>
              </c:strCache>
            </c:strRef>
          </c:cat>
          <c:val>
            <c:numRef>
              <c:f>Sheet1!$D$2:$D$19</c:f>
              <c:numCache>
                <c:formatCode>#,##0</c:formatCode>
                <c:ptCount val="18"/>
                <c:pt idx="0">
                  <c:v>11700</c:v>
                </c:pt>
                <c:pt idx="1">
                  <c:v>11800</c:v>
                </c:pt>
                <c:pt idx="2">
                  <c:v>11800</c:v>
                </c:pt>
                <c:pt idx="3">
                  <c:v>11500</c:v>
                </c:pt>
                <c:pt idx="4">
                  <c:v>9000</c:v>
                </c:pt>
                <c:pt idx="5">
                  <c:v>10600</c:v>
                </c:pt>
                <c:pt idx="6">
                  <c:v>11850</c:v>
                </c:pt>
                <c:pt idx="7">
                  <c:v>10950</c:v>
                </c:pt>
                <c:pt idx="8">
                  <c:v>11100</c:v>
                </c:pt>
                <c:pt idx="9">
                  <c:v>10650</c:v>
                </c:pt>
                <c:pt idx="10">
                  <c:v>10750</c:v>
                </c:pt>
                <c:pt idx="11">
                  <c:v>11250</c:v>
                </c:pt>
                <c:pt idx="12">
                  <c:v>11700</c:v>
                </c:pt>
                <c:pt idx="13">
                  <c:v>10350</c:v>
                </c:pt>
                <c:pt idx="14">
                  <c:v>8050</c:v>
                </c:pt>
                <c:pt idx="15">
                  <c:v>5150</c:v>
                </c:pt>
                <c:pt idx="16">
                  <c:v>3050</c:v>
                </c:pt>
                <c:pt idx="17">
                  <c:v>3150</c:v>
                </c:pt>
              </c:numCache>
            </c:numRef>
          </c:val>
        </c:ser>
        <c:gapWidth val="30"/>
        <c:axId val="192066304"/>
        <c:axId val="192067840"/>
      </c:barChart>
      <c:catAx>
        <c:axId val="192066304"/>
        <c:scaling>
          <c:orientation val="minMax"/>
        </c:scaling>
        <c:axPos val="b"/>
        <c:majorGridlines>
          <c:spPr>
            <a:ln w="12729">
              <a:solidFill>
                <a:srgbClr val="0000FF"/>
              </a:solidFill>
              <a:prstDash val="solid"/>
            </a:ln>
          </c:spPr>
        </c:majorGridlines>
        <c:numFmt formatCode="General" sourceLinked="1"/>
        <c:tickLblPos val="nextTo"/>
        <c:spPr>
          <a:ln w="12729">
            <a:solidFill>
              <a:srgbClr val="0000FF"/>
            </a:solidFill>
            <a:prstDash val="solid"/>
          </a:ln>
        </c:spPr>
        <c:txPr>
          <a:bodyPr rot="0" vert="horz"/>
          <a:lstStyle/>
          <a:p>
            <a:pPr>
              <a:defRPr sz="904" b="1" i="0" u="none" strike="noStrike" baseline="0">
                <a:solidFill>
                  <a:srgbClr val="FFFF00"/>
                </a:solidFill>
                <a:latin typeface="Times New Roman"/>
                <a:ea typeface="Times New Roman"/>
                <a:cs typeface="Times New Roman"/>
              </a:defRPr>
            </a:pPr>
            <a:endParaRPr lang="en-US"/>
          </a:p>
        </c:txPr>
        <c:crossAx val="192067840"/>
        <c:crosses val="autoZero"/>
        <c:auto val="1"/>
        <c:lblAlgn val="ctr"/>
        <c:lblOffset val="100"/>
        <c:tickLblSkip val="1"/>
        <c:tickMarkSkip val="1"/>
      </c:catAx>
      <c:valAx>
        <c:axId val="192067840"/>
        <c:scaling>
          <c:orientation val="minMax"/>
        </c:scaling>
        <c:axPos val="l"/>
        <c:majorGridlines>
          <c:spPr>
            <a:ln w="12729">
              <a:solidFill>
                <a:srgbClr val="0000FF"/>
              </a:solidFill>
              <a:prstDash val="solid"/>
            </a:ln>
          </c:spPr>
        </c:majorGridlines>
        <c:numFmt formatCode="#,##0" sourceLinked="0"/>
        <c:tickLblPos val="nextTo"/>
        <c:spPr>
          <a:ln w="12729">
            <a:solidFill>
              <a:srgbClr val="0000FF"/>
            </a:solidFill>
            <a:prstDash val="solid"/>
          </a:ln>
        </c:spPr>
        <c:txPr>
          <a:bodyPr rot="0" vert="horz"/>
          <a:lstStyle/>
          <a:p>
            <a:pPr>
              <a:defRPr sz="1409" b="1" i="0" u="none" strike="noStrike" baseline="0">
                <a:solidFill>
                  <a:srgbClr val="FFFF00"/>
                </a:solidFill>
                <a:latin typeface="Times New Roman"/>
                <a:ea typeface="Times New Roman"/>
                <a:cs typeface="Times New Roman"/>
              </a:defRPr>
            </a:pPr>
            <a:endParaRPr lang="en-US"/>
          </a:p>
        </c:txPr>
        <c:crossAx val="192066304"/>
        <c:crosses val="autoZero"/>
        <c:crossBetween val="between"/>
      </c:valAx>
      <c:spPr>
        <a:solidFill>
          <a:srgbClr val="000080"/>
        </a:solidFill>
        <a:ln w="12729">
          <a:solidFill>
            <a:srgbClr val="0000FF"/>
          </a:solidFill>
          <a:prstDash val="solid"/>
        </a:ln>
      </c:spPr>
    </c:plotArea>
    <c:legend>
      <c:legendPos val="r"/>
      <c:legendEntry>
        <c:idx val="0"/>
        <c:txPr>
          <a:bodyPr/>
          <a:lstStyle/>
          <a:p>
            <a:pPr>
              <a:defRPr sz="1658" b="1" i="0" u="none" strike="noStrike" baseline="0">
                <a:solidFill>
                  <a:srgbClr val="FFFF00"/>
                </a:solidFill>
                <a:latin typeface="Times New Roman"/>
                <a:ea typeface="Times New Roman"/>
                <a:cs typeface="Times New Roman"/>
              </a:defRPr>
            </a:pPr>
            <a:endParaRPr lang="en-US"/>
          </a:p>
        </c:txPr>
      </c:legendEntry>
      <c:legendEntry>
        <c:idx val="1"/>
        <c:txPr>
          <a:bodyPr/>
          <a:lstStyle/>
          <a:p>
            <a:pPr>
              <a:defRPr sz="1658" b="1" i="0" u="none" strike="noStrike" baseline="0">
                <a:solidFill>
                  <a:srgbClr val="FF6600"/>
                </a:solidFill>
                <a:latin typeface="Times New Roman"/>
                <a:ea typeface="Times New Roman"/>
                <a:cs typeface="Times New Roman"/>
              </a:defRPr>
            </a:pPr>
            <a:endParaRPr lang="en-US"/>
          </a:p>
        </c:txPr>
      </c:legendEntry>
      <c:legendEntry>
        <c:idx val="2"/>
        <c:txPr>
          <a:bodyPr/>
          <a:lstStyle/>
          <a:p>
            <a:pPr>
              <a:defRPr sz="1658" b="1" i="0" u="none" strike="noStrike" baseline="0">
                <a:solidFill>
                  <a:srgbClr val="00FF00"/>
                </a:solidFill>
                <a:latin typeface="Times New Roman"/>
                <a:ea typeface="Times New Roman"/>
                <a:cs typeface="Times New Roman"/>
              </a:defRPr>
            </a:pPr>
            <a:endParaRPr lang="en-US"/>
          </a:p>
        </c:txPr>
      </c:legendEntry>
      <c:layout>
        <c:manualLayout>
          <c:xMode val="edge"/>
          <c:yMode val="edge"/>
          <c:x val="0.81432608845242649"/>
          <c:y val="8.2217972279081827E-2"/>
          <c:w val="0.13006601000717621"/>
          <c:h val="0.21797327516223769"/>
        </c:manualLayout>
      </c:layout>
      <c:spPr>
        <a:noFill/>
        <a:ln w="25458">
          <a:noFill/>
        </a:ln>
      </c:spPr>
      <c:txPr>
        <a:bodyPr/>
        <a:lstStyle/>
        <a:p>
          <a:pPr>
            <a:defRPr sz="1658" b="1" i="0" u="none" strike="noStrike" baseline="0">
              <a:solidFill>
                <a:schemeClr val="tx1"/>
              </a:solidFill>
              <a:latin typeface="Times New Roman"/>
              <a:ea typeface="Times New Roman"/>
              <a:cs typeface="Times New Roman"/>
            </a:defRPr>
          </a:pPr>
          <a:endParaRPr lang="en-US"/>
        </a:p>
      </c:txPr>
    </c:legend>
    <c:plotVisOnly val="1"/>
    <c:dispBlanksAs val="gap"/>
  </c:chart>
  <c:spPr>
    <a:solidFill>
      <a:srgbClr val="000080"/>
    </a:solidFill>
    <a:ln w="12729">
      <a:solidFill>
        <a:srgbClr val="0000FF"/>
      </a:solidFill>
      <a:prstDash val="solid"/>
    </a:ln>
  </c:spPr>
  <c:txPr>
    <a:bodyPr/>
    <a:lstStyle/>
    <a:p>
      <a:pPr>
        <a:defRPr sz="1778" b="1" i="0" u="none" strike="noStrike" baseline="0">
          <a:solidFill>
            <a:schemeClr val="tx1"/>
          </a:solidFill>
          <a:latin typeface="Times New Roman"/>
          <a:ea typeface="Times New Roman"/>
          <a:cs typeface="Times New Roman"/>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31835464255087043"/>
          <c:y val="1.5972222222222221E-2"/>
          <c:w val="0.67669489782031722"/>
          <c:h val="0.88202777777777752"/>
        </c:manualLayout>
      </c:layout>
      <c:lineChart>
        <c:grouping val="standard"/>
        <c:ser>
          <c:idx val="0"/>
          <c:order val="0"/>
          <c:tx>
            <c:strRef>
              <c:f>'[Worksheet in Maui At The Tipping Point 5.0]Housing Affordability'!$E$7</c:f>
              <c:strCache>
                <c:ptCount val="1"/>
                <c:pt idx="0">
                  <c:v>Single Family</c:v>
                </c:pt>
              </c:strCache>
            </c:strRef>
          </c:tx>
          <c:spPr>
            <a:ln w="76200">
              <a:solidFill>
                <a:srgbClr val="FFFF00"/>
              </a:solidFill>
            </a:ln>
          </c:spPr>
          <c:marker>
            <c:spPr>
              <a:ln w="76200">
                <a:solidFill>
                  <a:srgbClr val="FFFF00"/>
                </a:solidFill>
              </a:ln>
            </c:spPr>
          </c:marker>
          <c:cat>
            <c:strRef>
              <c:f>'[Worksheet in Maui At The Tipping Point 5.0]Housing Affordability'!$C$8:$D$15</c:f>
              <c:strCache>
                <c:ptCount val="8"/>
                <c:pt idx="0">
                  <c:v>2000</c:v>
                </c:pt>
                <c:pt idx="1">
                  <c:v>2001</c:v>
                </c:pt>
                <c:pt idx="2">
                  <c:v>2002</c:v>
                </c:pt>
                <c:pt idx="3">
                  <c:v>2003</c:v>
                </c:pt>
                <c:pt idx="4">
                  <c:v>2004</c:v>
                </c:pt>
                <c:pt idx="5">
                  <c:v>2005</c:v>
                </c:pt>
                <c:pt idx="6">
                  <c:v>2006</c:v>
                </c:pt>
                <c:pt idx="7">
                  <c:v>2007</c:v>
                </c:pt>
              </c:strCache>
            </c:strRef>
          </c:cat>
          <c:val>
            <c:numRef>
              <c:f>'[Worksheet in Maui At The Tipping Point 5.0]Housing Affordability'!$E$8:$E$15</c:f>
              <c:numCache>
                <c:formatCode>"$"#,##0</c:formatCode>
                <c:ptCount val="8"/>
                <c:pt idx="0">
                  <c:v>285000</c:v>
                </c:pt>
                <c:pt idx="1">
                  <c:v>304000</c:v>
                </c:pt>
                <c:pt idx="2">
                  <c:v>400000</c:v>
                </c:pt>
                <c:pt idx="3">
                  <c:v>515000</c:v>
                </c:pt>
                <c:pt idx="4">
                  <c:v>594500</c:v>
                </c:pt>
                <c:pt idx="5">
                  <c:v>695000</c:v>
                </c:pt>
                <c:pt idx="6">
                  <c:v>690000</c:v>
                </c:pt>
                <c:pt idx="7">
                  <c:v>650000</c:v>
                </c:pt>
              </c:numCache>
            </c:numRef>
          </c:val>
        </c:ser>
        <c:ser>
          <c:idx val="1"/>
          <c:order val="1"/>
          <c:tx>
            <c:strRef>
              <c:f>'[Worksheet in Maui At The Tipping Point 5.0]Housing Affordability'!$F$7</c:f>
              <c:strCache>
                <c:ptCount val="1"/>
                <c:pt idx="0">
                  <c:v>Condo</c:v>
                </c:pt>
              </c:strCache>
            </c:strRef>
          </c:tx>
          <c:spPr>
            <a:ln w="76200"/>
          </c:spPr>
          <c:marker>
            <c:spPr>
              <a:ln w="76200"/>
            </c:spPr>
          </c:marker>
          <c:cat>
            <c:strRef>
              <c:f>'[Worksheet in Maui At The Tipping Point 5.0]Housing Affordability'!$C$8:$D$15</c:f>
              <c:strCache>
                <c:ptCount val="8"/>
                <c:pt idx="0">
                  <c:v>2000</c:v>
                </c:pt>
                <c:pt idx="1">
                  <c:v>2001</c:v>
                </c:pt>
                <c:pt idx="2">
                  <c:v>2002</c:v>
                </c:pt>
                <c:pt idx="3">
                  <c:v>2003</c:v>
                </c:pt>
                <c:pt idx="4">
                  <c:v>2004</c:v>
                </c:pt>
                <c:pt idx="5">
                  <c:v>2005</c:v>
                </c:pt>
                <c:pt idx="6">
                  <c:v>2006</c:v>
                </c:pt>
                <c:pt idx="7">
                  <c:v>2007</c:v>
                </c:pt>
              </c:strCache>
            </c:strRef>
          </c:cat>
          <c:val>
            <c:numRef>
              <c:f>'[Worksheet in Maui At The Tipping Point 5.0]Housing Affordability'!$F$8:$F$15</c:f>
              <c:numCache>
                <c:formatCode>"$"#,##0</c:formatCode>
                <c:ptCount val="8"/>
                <c:pt idx="0">
                  <c:v>161250</c:v>
                </c:pt>
                <c:pt idx="1">
                  <c:v>304000</c:v>
                </c:pt>
                <c:pt idx="2">
                  <c:v>196000</c:v>
                </c:pt>
                <c:pt idx="3">
                  <c:v>269000</c:v>
                </c:pt>
                <c:pt idx="4">
                  <c:v>355000</c:v>
                </c:pt>
                <c:pt idx="5">
                  <c:v>445000</c:v>
                </c:pt>
                <c:pt idx="6">
                  <c:v>518000</c:v>
                </c:pt>
                <c:pt idx="7">
                  <c:v>550000</c:v>
                </c:pt>
              </c:numCache>
            </c:numRef>
          </c:val>
        </c:ser>
        <c:ser>
          <c:idx val="2"/>
          <c:order val="2"/>
          <c:tx>
            <c:strRef>
              <c:f>'[Worksheet in Maui At The Tipping Point 5.0]Housing Affordability'!$G$7</c:f>
              <c:strCache>
                <c:ptCount val="1"/>
                <c:pt idx="0">
                  <c:v>Affordable</c:v>
                </c:pt>
              </c:strCache>
            </c:strRef>
          </c:tx>
          <c:spPr>
            <a:ln w="76200">
              <a:solidFill>
                <a:srgbClr val="FF0000"/>
              </a:solidFill>
            </a:ln>
          </c:spPr>
          <c:marker>
            <c:spPr>
              <a:ln w="76200">
                <a:solidFill>
                  <a:srgbClr val="FF0000"/>
                </a:solidFill>
              </a:ln>
            </c:spPr>
          </c:marker>
          <c:cat>
            <c:strRef>
              <c:f>'[Worksheet in Maui At The Tipping Point 5.0]Housing Affordability'!$C$8:$D$15</c:f>
              <c:strCache>
                <c:ptCount val="8"/>
                <c:pt idx="0">
                  <c:v>2000</c:v>
                </c:pt>
                <c:pt idx="1">
                  <c:v>2001</c:v>
                </c:pt>
                <c:pt idx="2">
                  <c:v>2002</c:v>
                </c:pt>
                <c:pt idx="3">
                  <c:v>2003</c:v>
                </c:pt>
                <c:pt idx="4">
                  <c:v>2004</c:v>
                </c:pt>
                <c:pt idx="5">
                  <c:v>2005</c:v>
                </c:pt>
                <c:pt idx="6">
                  <c:v>2006</c:v>
                </c:pt>
                <c:pt idx="7">
                  <c:v>2007</c:v>
                </c:pt>
              </c:strCache>
            </c:strRef>
          </c:cat>
          <c:val>
            <c:numRef>
              <c:f>'[Worksheet in Maui At The Tipping Point 5.0]Housing Affordability'!$G$8:$G$15</c:f>
              <c:numCache>
                <c:formatCode>"$"#,##0</c:formatCode>
                <c:ptCount val="8"/>
                <c:pt idx="0">
                  <c:v>130710</c:v>
                </c:pt>
                <c:pt idx="1">
                  <c:v>129018</c:v>
                </c:pt>
                <c:pt idx="2">
                  <c:v>129171</c:v>
                </c:pt>
                <c:pt idx="3">
                  <c:v>130692</c:v>
                </c:pt>
                <c:pt idx="4">
                  <c:v>147195</c:v>
                </c:pt>
                <c:pt idx="5">
                  <c:v>172719</c:v>
                </c:pt>
                <c:pt idx="6">
                  <c:v>176313</c:v>
                </c:pt>
                <c:pt idx="7">
                  <c:v>178089</c:v>
                </c:pt>
              </c:numCache>
            </c:numRef>
          </c:val>
        </c:ser>
        <c:ser>
          <c:idx val="3"/>
          <c:order val="3"/>
          <c:tx>
            <c:strRef>
              <c:f>'[Worksheet in Maui At The Tipping Point 5.0]Housing Affordability'!$H$7</c:f>
              <c:strCache>
                <c:ptCount val="1"/>
              </c:strCache>
            </c:strRef>
          </c:tx>
          <c:cat>
            <c:strRef>
              <c:f>'[Worksheet in Maui At The Tipping Point 5.0]Housing Affordability'!$C$8:$D$15</c:f>
              <c:strCache>
                <c:ptCount val="8"/>
                <c:pt idx="0">
                  <c:v>2000</c:v>
                </c:pt>
                <c:pt idx="1">
                  <c:v>2001</c:v>
                </c:pt>
                <c:pt idx="2">
                  <c:v>2002</c:v>
                </c:pt>
                <c:pt idx="3">
                  <c:v>2003</c:v>
                </c:pt>
                <c:pt idx="4">
                  <c:v>2004</c:v>
                </c:pt>
                <c:pt idx="5">
                  <c:v>2005</c:v>
                </c:pt>
                <c:pt idx="6">
                  <c:v>2006</c:v>
                </c:pt>
                <c:pt idx="7">
                  <c:v>2007</c:v>
                </c:pt>
              </c:strCache>
            </c:strRef>
          </c:cat>
          <c:val>
            <c:numRef>
              <c:f>'[Worksheet in Maui At The Tipping Point 5.0]Housing Affordability'!$H$8:$H$15</c:f>
              <c:numCache>
                <c:formatCode>General</c:formatCode>
                <c:ptCount val="8"/>
              </c:numCache>
            </c:numRef>
          </c:val>
        </c:ser>
        <c:marker val="1"/>
        <c:axId val="174621440"/>
        <c:axId val="174622976"/>
      </c:lineChart>
      <c:catAx>
        <c:axId val="174621440"/>
        <c:scaling>
          <c:orientation val="minMax"/>
        </c:scaling>
        <c:axPos val="b"/>
        <c:tickLblPos val="nextTo"/>
        <c:spPr>
          <a:ln>
            <a:solidFill>
              <a:srgbClr val="0070C0"/>
            </a:solidFill>
          </a:ln>
        </c:spPr>
        <c:txPr>
          <a:bodyPr/>
          <a:lstStyle/>
          <a:p>
            <a:pPr>
              <a:defRPr>
                <a:solidFill>
                  <a:srgbClr val="0070C0"/>
                </a:solidFill>
              </a:defRPr>
            </a:pPr>
            <a:endParaRPr lang="en-US"/>
          </a:p>
        </c:txPr>
        <c:crossAx val="174622976"/>
        <c:crosses val="autoZero"/>
        <c:auto val="1"/>
        <c:lblAlgn val="ctr"/>
        <c:lblOffset val="100"/>
      </c:catAx>
      <c:valAx>
        <c:axId val="174622976"/>
        <c:scaling>
          <c:orientation val="minMax"/>
        </c:scaling>
        <c:axPos val="l"/>
        <c:majorGridlines>
          <c:spPr>
            <a:ln w="3175">
              <a:solidFill>
                <a:srgbClr val="0070C0"/>
              </a:solidFill>
            </a:ln>
          </c:spPr>
        </c:majorGridlines>
        <c:numFmt formatCode="&quot;$&quot;#,##0" sourceLinked="1"/>
        <c:tickLblPos val="nextTo"/>
        <c:spPr>
          <a:ln>
            <a:solidFill>
              <a:srgbClr val="0070C0"/>
            </a:solidFill>
          </a:ln>
        </c:spPr>
        <c:txPr>
          <a:bodyPr/>
          <a:lstStyle/>
          <a:p>
            <a:pPr>
              <a:defRPr sz="1600" b="1" i="0" baseline="0">
                <a:solidFill>
                  <a:srgbClr val="FFFF00"/>
                </a:solidFill>
                <a:effectLst>
                  <a:outerShdw blurRad="50800" dist="38100" dir="8100000" algn="tr" rotWithShape="0">
                    <a:prstClr val="black">
                      <a:alpha val="40000"/>
                    </a:prstClr>
                  </a:outerShdw>
                </a:effectLst>
              </a:defRPr>
            </a:pPr>
            <a:endParaRPr lang="en-US"/>
          </a:p>
        </c:txPr>
        <c:crossAx val="174621440"/>
        <c:crosses val="autoZero"/>
        <c:crossBetween val="between"/>
      </c:valAx>
    </c:plotArea>
    <c:legend>
      <c:legendPos val="r"/>
      <c:legendEntry>
        <c:idx val="0"/>
        <c:txPr>
          <a:bodyPr/>
          <a:lstStyle/>
          <a:p>
            <a:pPr>
              <a:defRPr>
                <a:solidFill>
                  <a:srgbClr val="FFFF00"/>
                </a:solidFill>
              </a:defRPr>
            </a:pPr>
            <a:endParaRPr lang="en-US"/>
          </a:p>
        </c:txPr>
      </c:legendEntry>
      <c:legendEntry>
        <c:idx val="1"/>
        <c:txPr>
          <a:bodyPr/>
          <a:lstStyle/>
          <a:p>
            <a:pPr>
              <a:defRPr>
                <a:solidFill>
                  <a:schemeClr val="accent6">
                    <a:lumMod val="60000"/>
                    <a:lumOff val="40000"/>
                  </a:schemeClr>
                </a:solidFill>
              </a:defRPr>
            </a:pPr>
            <a:endParaRPr lang="en-US"/>
          </a:p>
        </c:txPr>
      </c:legendEntry>
      <c:legendEntry>
        <c:idx val="2"/>
        <c:txPr>
          <a:bodyPr/>
          <a:lstStyle/>
          <a:p>
            <a:pPr>
              <a:defRPr>
                <a:solidFill>
                  <a:srgbClr val="FF0000"/>
                </a:solidFill>
              </a:defRPr>
            </a:pPr>
            <a:endParaRPr lang="en-US"/>
          </a:p>
        </c:txPr>
      </c:legendEntry>
      <c:legendEntry>
        <c:idx val="3"/>
        <c:delete val="1"/>
      </c:legendEntry>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3"/>
  <c:chart>
    <c:plotArea>
      <c:layout/>
      <c:barChart>
        <c:barDir val="col"/>
        <c:grouping val="clustered"/>
        <c:ser>
          <c:idx val="0"/>
          <c:order val="0"/>
          <c:tx>
            <c:strRef>
              <c:f>Sheet1!$B$1</c:f>
              <c:strCache>
                <c:ptCount val="1"/>
                <c:pt idx="0">
                  <c:v>Revenues</c:v>
                </c:pt>
              </c:strCache>
            </c:strRef>
          </c:tx>
          <c:spPr>
            <a:solidFill>
              <a:srgbClr val="FF0000"/>
            </a:solidFill>
            <a:ln>
              <a:noFill/>
            </a:ln>
          </c:spPr>
          <c:dLbls>
            <c:txPr>
              <a:bodyPr/>
              <a:lstStyle/>
              <a:p>
                <a:pPr>
                  <a:defRPr sz="1200" baseline="0">
                    <a:solidFill>
                      <a:schemeClr val="bg1">
                        <a:lumMod val="60000"/>
                        <a:lumOff val="40000"/>
                      </a:schemeClr>
                    </a:solidFill>
                  </a:defRPr>
                </a:pPr>
                <a:endParaRPr lang="en-US"/>
              </a:p>
            </c:txPr>
            <c:showVal val="1"/>
          </c:dLbls>
          <c:cat>
            <c:numRef>
              <c:f>Sheet1!$A$2:$A$17</c:f>
              <c:numCache>
                <c:formatCode>General</c:formatCode>
                <c:ptCount val="16"/>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numCache>
            </c:numRef>
          </c:cat>
          <c:val>
            <c:numRef>
              <c:f>Sheet1!$B$2:$B$17</c:f>
              <c:numCache>
                <c:formatCode>General</c:formatCode>
                <c:ptCount val="16"/>
                <c:pt idx="0">
                  <c:v>184</c:v>
                </c:pt>
                <c:pt idx="1">
                  <c:v>183</c:v>
                </c:pt>
                <c:pt idx="2">
                  <c:v>180</c:v>
                </c:pt>
                <c:pt idx="3">
                  <c:v>181</c:v>
                </c:pt>
                <c:pt idx="4">
                  <c:v>218</c:v>
                </c:pt>
                <c:pt idx="5">
                  <c:v>177</c:v>
                </c:pt>
                <c:pt idx="6">
                  <c:v>196</c:v>
                </c:pt>
                <c:pt idx="7">
                  <c:v>207</c:v>
                </c:pt>
                <c:pt idx="8">
                  <c:v>229</c:v>
                </c:pt>
                <c:pt idx="9">
                  <c:v>235</c:v>
                </c:pt>
                <c:pt idx="10">
                  <c:v>245</c:v>
                </c:pt>
                <c:pt idx="11">
                  <c:v>295</c:v>
                </c:pt>
                <c:pt idx="12">
                  <c:v>319</c:v>
                </c:pt>
                <c:pt idx="13">
                  <c:v>365</c:v>
                </c:pt>
                <c:pt idx="14">
                  <c:v>391</c:v>
                </c:pt>
                <c:pt idx="15">
                  <c:v>393</c:v>
                </c:pt>
              </c:numCache>
            </c:numRef>
          </c:val>
        </c:ser>
        <c:ser>
          <c:idx val="1"/>
          <c:order val="1"/>
          <c:tx>
            <c:strRef>
              <c:f>Sheet1!$C$1</c:f>
              <c:strCache>
                <c:ptCount val="1"/>
                <c:pt idx="0">
                  <c:v>Expenditures</c:v>
                </c:pt>
              </c:strCache>
            </c:strRef>
          </c:tx>
          <c:spPr>
            <a:solidFill>
              <a:schemeClr val="accent6">
                <a:lumMod val="60000"/>
                <a:lumOff val="40000"/>
              </a:schemeClr>
            </a:solidFill>
          </c:spPr>
          <c:dLbls>
            <c:txPr>
              <a:bodyPr/>
              <a:lstStyle/>
              <a:p>
                <a:pPr>
                  <a:defRPr sz="1200" baseline="0">
                    <a:solidFill>
                      <a:schemeClr val="tx2">
                        <a:lumMod val="50000"/>
                      </a:schemeClr>
                    </a:solidFill>
                  </a:defRPr>
                </a:pPr>
                <a:endParaRPr lang="en-US"/>
              </a:p>
            </c:txPr>
            <c:showVal val="1"/>
          </c:dLbls>
          <c:cat>
            <c:numRef>
              <c:f>Sheet1!$A$2:$A$17</c:f>
              <c:numCache>
                <c:formatCode>General</c:formatCode>
                <c:ptCount val="16"/>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numCache>
            </c:numRef>
          </c:cat>
          <c:val>
            <c:numRef>
              <c:f>Sheet1!$C$2:$C$17</c:f>
              <c:numCache>
                <c:formatCode>General</c:formatCode>
                <c:ptCount val="16"/>
                <c:pt idx="0">
                  <c:v>182</c:v>
                </c:pt>
                <c:pt idx="1">
                  <c:v>189</c:v>
                </c:pt>
                <c:pt idx="2">
                  <c:v>183</c:v>
                </c:pt>
                <c:pt idx="3">
                  <c:v>201</c:v>
                </c:pt>
                <c:pt idx="4">
                  <c:v>209</c:v>
                </c:pt>
                <c:pt idx="5">
                  <c:v>198</c:v>
                </c:pt>
                <c:pt idx="6">
                  <c:v>189</c:v>
                </c:pt>
                <c:pt idx="7">
                  <c:v>195</c:v>
                </c:pt>
                <c:pt idx="8">
                  <c:v>223</c:v>
                </c:pt>
                <c:pt idx="9">
                  <c:v>248</c:v>
                </c:pt>
                <c:pt idx="10">
                  <c:v>253</c:v>
                </c:pt>
                <c:pt idx="11">
                  <c:v>256</c:v>
                </c:pt>
                <c:pt idx="12">
                  <c:v>286</c:v>
                </c:pt>
                <c:pt idx="13">
                  <c:v>323</c:v>
                </c:pt>
                <c:pt idx="14">
                  <c:v>385</c:v>
                </c:pt>
                <c:pt idx="15">
                  <c:v>444</c:v>
                </c:pt>
              </c:numCache>
            </c:numRef>
          </c:val>
        </c:ser>
        <c:axId val="211540992"/>
        <c:axId val="211587840"/>
      </c:barChart>
      <c:catAx>
        <c:axId val="211540992"/>
        <c:scaling>
          <c:orientation val="minMax"/>
        </c:scaling>
        <c:axPos val="b"/>
        <c:numFmt formatCode="General" sourceLinked="1"/>
        <c:tickLblPos val="nextTo"/>
        <c:txPr>
          <a:bodyPr/>
          <a:lstStyle/>
          <a:p>
            <a:pPr>
              <a:defRPr sz="1500" b="1" i="0" baseline="0">
                <a:solidFill>
                  <a:srgbClr val="FFFF00"/>
                </a:solidFill>
              </a:defRPr>
            </a:pPr>
            <a:endParaRPr lang="en-US"/>
          </a:p>
        </c:txPr>
        <c:crossAx val="211587840"/>
        <c:crosses val="autoZero"/>
        <c:auto val="1"/>
        <c:lblAlgn val="ctr"/>
        <c:lblOffset val="100"/>
      </c:catAx>
      <c:valAx>
        <c:axId val="211587840"/>
        <c:scaling>
          <c:orientation val="minMax"/>
          <c:max val="450"/>
          <c:min val="150"/>
        </c:scaling>
        <c:axPos val="l"/>
        <c:majorGridlines>
          <c:spPr>
            <a:ln>
              <a:solidFill>
                <a:srgbClr val="3366CC"/>
              </a:solidFill>
            </a:ln>
          </c:spPr>
        </c:majorGridlines>
        <c:numFmt formatCode="&quot;$&quot;#,##0" sourceLinked="0"/>
        <c:majorTickMark val="in"/>
        <c:tickLblPos val="nextTo"/>
        <c:spPr>
          <a:ln>
            <a:solidFill>
              <a:schemeClr val="accent1"/>
            </a:solidFill>
          </a:ln>
        </c:spPr>
        <c:txPr>
          <a:bodyPr/>
          <a:lstStyle/>
          <a:p>
            <a:pPr>
              <a:defRPr b="1" i="0" baseline="0">
                <a:solidFill>
                  <a:srgbClr val="FFFF00"/>
                </a:solidFill>
              </a:defRPr>
            </a:pPr>
            <a:endParaRPr lang="en-US"/>
          </a:p>
        </c:txPr>
        <c:crossAx val="211540992"/>
        <c:crosses val="autoZero"/>
        <c:crossBetween val="between"/>
        <c:minorUnit val="50"/>
      </c:valAx>
    </c:plotArea>
    <c:plotVisOnly val="1"/>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style val="3"/>
  <c:chart>
    <c:plotArea>
      <c:layout/>
      <c:barChart>
        <c:barDir val="col"/>
        <c:grouping val="clustered"/>
        <c:ser>
          <c:idx val="0"/>
          <c:order val="0"/>
          <c:tx>
            <c:strRef>
              <c:f>Sheet1!$B$1</c:f>
              <c:strCache>
                <c:ptCount val="1"/>
                <c:pt idx="0">
                  <c:v>Revenues</c:v>
                </c:pt>
              </c:strCache>
            </c:strRef>
          </c:tx>
          <c:spPr>
            <a:solidFill>
              <a:srgbClr val="FF0000"/>
            </a:solidFill>
            <a:ln>
              <a:noFill/>
            </a:ln>
          </c:spPr>
          <c:dLbls>
            <c:txPr>
              <a:bodyPr/>
              <a:lstStyle/>
              <a:p>
                <a:pPr>
                  <a:defRPr sz="1200" baseline="0">
                    <a:solidFill>
                      <a:schemeClr val="bg1">
                        <a:lumMod val="60000"/>
                        <a:lumOff val="40000"/>
                      </a:schemeClr>
                    </a:solidFill>
                  </a:defRPr>
                </a:pPr>
                <a:endParaRPr lang="en-US"/>
              </a:p>
            </c:txPr>
            <c:showVal val="1"/>
          </c:dLbls>
          <c:cat>
            <c:numRef>
              <c:f>Sheet1!$A$2:$A$17</c:f>
              <c:numCache>
                <c:formatCode>General</c:formatCode>
                <c:ptCount val="16"/>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numCache>
            </c:numRef>
          </c:cat>
          <c:val>
            <c:numRef>
              <c:f>Sheet1!$B$2:$B$17</c:f>
              <c:numCache>
                <c:formatCode>General</c:formatCode>
                <c:ptCount val="16"/>
                <c:pt idx="0">
                  <c:v>184</c:v>
                </c:pt>
                <c:pt idx="1">
                  <c:v>183</c:v>
                </c:pt>
                <c:pt idx="2">
                  <c:v>180</c:v>
                </c:pt>
                <c:pt idx="3">
                  <c:v>181</c:v>
                </c:pt>
                <c:pt idx="4">
                  <c:v>218</c:v>
                </c:pt>
                <c:pt idx="5">
                  <c:v>177</c:v>
                </c:pt>
                <c:pt idx="6">
                  <c:v>196</c:v>
                </c:pt>
                <c:pt idx="7">
                  <c:v>207</c:v>
                </c:pt>
                <c:pt idx="8">
                  <c:v>229</c:v>
                </c:pt>
                <c:pt idx="9">
                  <c:v>235</c:v>
                </c:pt>
                <c:pt idx="10">
                  <c:v>245</c:v>
                </c:pt>
                <c:pt idx="11">
                  <c:v>295</c:v>
                </c:pt>
                <c:pt idx="12">
                  <c:v>319</c:v>
                </c:pt>
                <c:pt idx="13">
                  <c:v>365</c:v>
                </c:pt>
                <c:pt idx="14">
                  <c:v>391</c:v>
                </c:pt>
                <c:pt idx="15">
                  <c:v>393</c:v>
                </c:pt>
              </c:numCache>
            </c:numRef>
          </c:val>
        </c:ser>
        <c:ser>
          <c:idx val="1"/>
          <c:order val="1"/>
          <c:tx>
            <c:strRef>
              <c:f>Sheet1!$C$1</c:f>
              <c:strCache>
                <c:ptCount val="1"/>
                <c:pt idx="0">
                  <c:v>Expenditures</c:v>
                </c:pt>
              </c:strCache>
            </c:strRef>
          </c:tx>
          <c:spPr>
            <a:solidFill>
              <a:schemeClr val="accent6">
                <a:lumMod val="40000"/>
                <a:lumOff val="60000"/>
              </a:schemeClr>
            </a:solidFill>
            <a:ln>
              <a:noFill/>
            </a:ln>
          </c:spPr>
          <c:dLbls>
            <c:txPr>
              <a:bodyPr/>
              <a:lstStyle/>
              <a:p>
                <a:pPr>
                  <a:defRPr sz="1200" baseline="0">
                    <a:solidFill>
                      <a:schemeClr val="tx2">
                        <a:lumMod val="50000"/>
                      </a:schemeClr>
                    </a:solidFill>
                  </a:defRPr>
                </a:pPr>
                <a:endParaRPr lang="en-US"/>
              </a:p>
            </c:txPr>
            <c:showVal val="1"/>
          </c:dLbls>
          <c:cat>
            <c:numRef>
              <c:f>Sheet1!$A$2:$A$17</c:f>
              <c:numCache>
                <c:formatCode>General</c:formatCode>
                <c:ptCount val="16"/>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numCache>
            </c:numRef>
          </c:cat>
          <c:val>
            <c:numRef>
              <c:f>Sheet1!$C$2:$C$17</c:f>
              <c:numCache>
                <c:formatCode>General</c:formatCode>
                <c:ptCount val="16"/>
                <c:pt idx="0">
                  <c:v>182</c:v>
                </c:pt>
                <c:pt idx="1">
                  <c:v>189</c:v>
                </c:pt>
                <c:pt idx="2">
                  <c:v>183</c:v>
                </c:pt>
                <c:pt idx="3">
                  <c:v>201</c:v>
                </c:pt>
                <c:pt idx="4">
                  <c:v>209</c:v>
                </c:pt>
                <c:pt idx="5">
                  <c:v>198</c:v>
                </c:pt>
                <c:pt idx="6">
                  <c:v>189</c:v>
                </c:pt>
                <c:pt idx="7">
                  <c:v>195</c:v>
                </c:pt>
                <c:pt idx="8">
                  <c:v>223</c:v>
                </c:pt>
                <c:pt idx="9">
                  <c:v>248</c:v>
                </c:pt>
                <c:pt idx="10">
                  <c:v>253</c:v>
                </c:pt>
                <c:pt idx="11">
                  <c:v>256</c:v>
                </c:pt>
                <c:pt idx="12">
                  <c:v>286</c:v>
                </c:pt>
                <c:pt idx="13">
                  <c:v>323</c:v>
                </c:pt>
                <c:pt idx="14">
                  <c:v>385</c:v>
                </c:pt>
                <c:pt idx="15">
                  <c:v>444</c:v>
                </c:pt>
              </c:numCache>
            </c:numRef>
          </c:val>
        </c:ser>
        <c:ser>
          <c:idx val="2"/>
          <c:order val="2"/>
          <c:tx>
            <c:strRef>
              <c:f>Sheet1!$D$1</c:f>
              <c:strCache>
                <c:ptCount val="1"/>
                <c:pt idx="0">
                  <c:v>Capital Expenditures</c:v>
                </c:pt>
              </c:strCache>
            </c:strRef>
          </c:tx>
          <c:spPr>
            <a:solidFill>
              <a:schemeClr val="tx2">
                <a:lumMod val="50000"/>
              </a:schemeClr>
            </a:solidFill>
            <a:ln>
              <a:noFill/>
            </a:ln>
          </c:spPr>
          <c:dLbls>
            <c:txPr>
              <a:bodyPr/>
              <a:lstStyle/>
              <a:p>
                <a:pPr>
                  <a:defRPr sz="1600" b="1" i="1" baseline="0">
                    <a:solidFill>
                      <a:schemeClr val="accent6">
                        <a:lumMod val="60000"/>
                        <a:lumOff val="40000"/>
                      </a:schemeClr>
                    </a:solidFill>
                  </a:defRPr>
                </a:pPr>
                <a:endParaRPr lang="en-US"/>
              </a:p>
            </c:txPr>
            <c:showVal val="1"/>
          </c:dLbls>
          <c:cat>
            <c:numRef>
              <c:f>Sheet1!$A$2:$A$17</c:f>
              <c:numCache>
                <c:formatCode>General</c:formatCode>
                <c:ptCount val="16"/>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numCache>
            </c:numRef>
          </c:cat>
          <c:val>
            <c:numRef>
              <c:f>Sheet1!$D$2:$D$17</c:f>
              <c:numCache>
                <c:formatCode>"$"#,##0</c:formatCode>
                <c:ptCount val="16"/>
                <c:pt idx="0">
                  <c:v>54</c:v>
                </c:pt>
                <c:pt idx="1">
                  <c:v>52</c:v>
                </c:pt>
                <c:pt idx="2">
                  <c:v>37</c:v>
                </c:pt>
                <c:pt idx="3">
                  <c:v>48</c:v>
                </c:pt>
                <c:pt idx="4">
                  <c:v>46</c:v>
                </c:pt>
                <c:pt idx="5">
                  <c:v>38</c:v>
                </c:pt>
                <c:pt idx="6">
                  <c:v>25</c:v>
                </c:pt>
                <c:pt idx="7">
                  <c:v>25</c:v>
                </c:pt>
                <c:pt idx="8">
                  <c:v>31</c:v>
                </c:pt>
                <c:pt idx="9">
                  <c:v>39</c:v>
                </c:pt>
                <c:pt idx="10">
                  <c:v>35</c:v>
                </c:pt>
                <c:pt idx="11">
                  <c:v>22</c:v>
                </c:pt>
                <c:pt idx="12">
                  <c:v>31</c:v>
                </c:pt>
                <c:pt idx="13">
                  <c:v>38</c:v>
                </c:pt>
                <c:pt idx="14">
                  <c:v>47</c:v>
                </c:pt>
                <c:pt idx="15">
                  <c:v>39</c:v>
                </c:pt>
              </c:numCache>
            </c:numRef>
          </c:val>
        </c:ser>
        <c:axId val="212253696"/>
        <c:axId val="212263680"/>
      </c:barChart>
      <c:catAx>
        <c:axId val="212253696"/>
        <c:scaling>
          <c:orientation val="minMax"/>
        </c:scaling>
        <c:axPos val="b"/>
        <c:numFmt formatCode="General" sourceLinked="1"/>
        <c:tickLblPos val="nextTo"/>
        <c:txPr>
          <a:bodyPr/>
          <a:lstStyle/>
          <a:p>
            <a:pPr>
              <a:defRPr sz="1500" b="1" i="0" baseline="0">
                <a:solidFill>
                  <a:srgbClr val="FFFF00"/>
                </a:solidFill>
              </a:defRPr>
            </a:pPr>
            <a:endParaRPr lang="en-US"/>
          </a:p>
        </c:txPr>
        <c:crossAx val="212263680"/>
        <c:crosses val="autoZero"/>
        <c:auto val="1"/>
        <c:lblAlgn val="ctr"/>
        <c:lblOffset val="100"/>
      </c:catAx>
      <c:valAx>
        <c:axId val="212263680"/>
        <c:scaling>
          <c:orientation val="minMax"/>
          <c:max val="500"/>
          <c:min val="0"/>
        </c:scaling>
        <c:axPos val="l"/>
        <c:majorGridlines>
          <c:spPr>
            <a:ln>
              <a:solidFill>
                <a:srgbClr val="3366CC"/>
              </a:solidFill>
            </a:ln>
          </c:spPr>
        </c:majorGridlines>
        <c:numFmt formatCode="&quot;$&quot;#,##0" sourceLinked="0"/>
        <c:majorTickMark val="in"/>
        <c:tickLblPos val="nextTo"/>
        <c:spPr>
          <a:ln>
            <a:solidFill>
              <a:schemeClr val="bg1">
                <a:lumMod val="60000"/>
                <a:lumOff val="40000"/>
              </a:schemeClr>
            </a:solidFill>
          </a:ln>
        </c:spPr>
        <c:txPr>
          <a:bodyPr/>
          <a:lstStyle/>
          <a:p>
            <a:pPr>
              <a:defRPr sz="1600" b="1" i="0" baseline="0">
                <a:solidFill>
                  <a:srgbClr val="FFFF00"/>
                </a:solidFill>
              </a:defRPr>
            </a:pPr>
            <a:endParaRPr lang="en-US"/>
          </a:p>
        </c:txPr>
        <c:crossAx val="212253696"/>
        <c:crosses val="autoZero"/>
        <c:crossBetween val="between"/>
        <c:majorUnit val="50"/>
        <c:minorUnit val="5"/>
      </c:valAx>
    </c:plotArea>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cs typeface="+mn-cs"/>
              </a:defRPr>
            </a:lvl1pPr>
          </a:lstStyle>
          <a:p>
            <a:pPr>
              <a:defRPr/>
            </a:pPr>
            <a:endParaRPr lang="en-US"/>
          </a:p>
        </p:txBody>
      </p:sp>
      <p:sp>
        <p:nvSpPr>
          <p:cNvPr id="307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cs typeface="+mn-cs"/>
              </a:defRPr>
            </a:lvl1pPr>
          </a:lstStyle>
          <a:p>
            <a:pPr>
              <a:defRPr/>
            </a:pPr>
            <a:endParaRPr lang="en-US"/>
          </a:p>
        </p:txBody>
      </p:sp>
      <p:sp>
        <p:nvSpPr>
          <p:cNvPr id="983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cs typeface="+mn-cs"/>
              </a:defRPr>
            </a:lvl1pPr>
          </a:lstStyle>
          <a:p>
            <a:pPr>
              <a:defRPr/>
            </a:pPr>
            <a:endParaRPr lang="en-US"/>
          </a:p>
        </p:txBody>
      </p:sp>
      <p:sp>
        <p:nvSpPr>
          <p:cNvPr id="307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cs typeface="+mn-cs"/>
              </a:defRPr>
            </a:lvl1pPr>
          </a:lstStyle>
          <a:p>
            <a:pPr>
              <a:defRPr/>
            </a:pPr>
            <a:fld id="{AA96D7E3-EFEA-4AF6-9274-CE287E37902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E48C13A8-2BF1-448C-8F2A-E249CC244B76}" type="slidenum">
              <a:rPr lang="en-US" smtClean="0"/>
              <a:pPr>
                <a:defRPr/>
              </a:pPr>
              <a:t>1</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p:txBody>
          <a:bodyPr/>
          <a:lstStyle/>
          <a:p>
            <a:pPr>
              <a:defRPr/>
            </a:pPr>
            <a:fld id="{027CB564-113F-4967-B49C-F0010648CD6E}" type="slidenum">
              <a:rPr lang="en-US" smtClean="0"/>
              <a:pPr>
                <a:defRPr/>
              </a:pPr>
              <a:t>13</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F75C9817-98DF-44F4-98D7-8E6146992B3F}" type="slidenum">
              <a:rPr lang="en-US" smtClean="0"/>
              <a:pPr>
                <a:defRPr/>
              </a:pPr>
              <a:t>14</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A96D7E3-EFEA-4AF6-9274-CE287E379028}" type="slidenum">
              <a:rPr lang="en-US" smtClean="0"/>
              <a:pPr>
                <a:defRPr/>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p:txBody>
          <a:bodyPr/>
          <a:lstStyle/>
          <a:p>
            <a:pPr>
              <a:defRPr/>
            </a:pPr>
            <a:fld id="{9E752C23-2F46-4601-9BEE-E741027A80DB}" type="slidenum">
              <a:rPr lang="en-US" smtClean="0"/>
              <a:pPr>
                <a:defRPr/>
              </a:pPr>
              <a:t>23</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smtClean="0"/>
              <a:t>Historical and Projected Population, Island of Maui</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p:txBody>
          <a:bodyPr/>
          <a:lstStyle/>
          <a:p>
            <a:pPr>
              <a:defRPr/>
            </a:pPr>
            <a:fld id="{DD707212-08C5-4071-8AB6-90F0992C415C}" type="slidenum">
              <a:rPr lang="en-US" smtClean="0"/>
              <a:pPr>
                <a:defRPr/>
              </a:pPr>
              <a:t>24</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p:txBody>
          <a:bodyPr/>
          <a:lstStyle/>
          <a:p>
            <a:pPr>
              <a:defRPr/>
            </a:pPr>
            <a:fld id="{389AD897-76CA-46C1-99A8-5212F4B1469E}" type="slidenum">
              <a:rPr lang="en-US" smtClean="0"/>
              <a:pPr>
                <a:defRPr/>
              </a:pPr>
              <a:t>25</a:t>
            </a:fld>
            <a:endParaRPr 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p:txBody>
          <a:bodyPr/>
          <a:lstStyle/>
          <a:p>
            <a:pPr>
              <a:defRPr/>
            </a:pPr>
            <a:fld id="{D4FC0373-FD61-4EEA-9A04-6FC34FA4D497}" type="slidenum">
              <a:rPr lang="en-US" smtClean="0"/>
              <a:pPr>
                <a:defRPr/>
              </a:pPr>
              <a:t>27</a:t>
            </a:fld>
            <a:endParaRPr 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p>
            <a:pPr>
              <a:defRPr/>
            </a:pPr>
            <a:fld id="{F7445DFA-CFEE-436E-B4DB-017C5126EDDC}" type="slidenum">
              <a:rPr lang="en-US" smtClean="0"/>
              <a:pPr>
                <a:defRPr/>
              </a:pPr>
              <a:t>28</a:t>
            </a:fld>
            <a:endParaRPr lang="en-US" smtClean="0"/>
          </a:p>
        </p:txBody>
      </p:sp>
      <p:sp>
        <p:nvSpPr>
          <p:cNvPr id="150531" name="Rectangle 2"/>
          <p:cNvSpPr>
            <a:spLocks noGrp="1" noRot="1" noChangeAspect="1" noChangeArrowheads="1" noTextEdit="1"/>
          </p:cNvSpPr>
          <p:nvPr>
            <p:ph type="sldImg"/>
          </p:nvPr>
        </p:nvSpPr>
        <p:spPr>
          <a:xfrm>
            <a:off x="1258888" y="720725"/>
            <a:ext cx="4800600" cy="3600450"/>
          </a:xfrm>
          <a:ln/>
        </p:spPr>
      </p:sp>
      <p:sp>
        <p:nvSpPr>
          <p:cNvPr id="150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p:txBody>
          <a:bodyPr/>
          <a:lstStyle/>
          <a:p>
            <a:pPr>
              <a:defRPr/>
            </a:pPr>
            <a:fld id="{CBE1D288-8F96-42A9-BD30-7D989166B9AF}" type="slidenum">
              <a:rPr lang="en-US" smtClean="0"/>
              <a:pPr>
                <a:defRPr/>
              </a:pPr>
              <a:t>29</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06550F08-C91F-485A-AD51-F3F5BE53903A}" type="slidenum">
              <a:rPr lang="en-US" smtClean="0"/>
              <a:pPr>
                <a:defRPr/>
              </a:pPr>
              <a:t>30</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351CC421-2E5D-4C7D-ACAE-D31F4DA2BEB1}" type="slidenum">
              <a:rPr lang="en-US" smtClean="0"/>
              <a:pPr>
                <a:defRPr/>
              </a:pPr>
              <a:t>2</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AE8174F2-F0D7-4D64-BC30-3711A44FEE70}" type="slidenum">
              <a:rPr lang="en-US" smtClean="0"/>
              <a:pPr>
                <a:defRPr/>
              </a:pPr>
              <a:t>31</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p:txBody>
          <a:bodyPr/>
          <a:lstStyle/>
          <a:p>
            <a:pPr>
              <a:defRPr/>
            </a:pPr>
            <a:fld id="{FB81797A-9E36-4451-9703-3E1DB5E4E431}" type="slidenum">
              <a:rPr lang="en-US" smtClean="0"/>
              <a:pPr>
                <a:defRPr/>
              </a:pPr>
              <a:t>32</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p:txBody>
          <a:bodyPr/>
          <a:lstStyle/>
          <a:p>
            <a:pPr>
              <a:defRPr/>
            </a:pPr>
            <a:fld id="{17096FBC-129B-4A1E-A394-95E5C4FD6A88}" type="slidenum">
              <a:rPr lang="en-US" smtClean="0"/>
              <a:pPr>
                <a:defRPr/>
              </a:pPr>
              <a:t>33</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p:txBody>
          <a:bodyPr/>
          <a:lstStyle/>
          <a:p>
            <a:pPr>
              <a:defRPr/>
            </a:pPr>
            <a:fld id="{FDBA895D-8B60-4232-8B96-33E1A4C101C1}" type="slidenum">
              <a:rPr lang="en-US" smtClean="0"/>
              <a:pPr>
                <a:defRPr/>
              </a:pPr>
              <a:t>34</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p:txBody>
          <a:bodyPr/>
          <a:lstStyle/>
          <a:p>
            <a:pPr>
              <a:defRPr/>
            </a:pPr>
            <a:fld id="{B1AD58F3-C2DC-4E74-997D-A131A21E4D6D}" type="slidenum">
              <a:rPr lang="en-US" smtClean="0"/>
              <a:pPr>
                <a:defRPr/>
              </a:pPr>
              <a:t>35</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p:txBody>
          <a:bodyPr/>
          <a:lstStyle/>
          <a:p>
            <a:pPr>
              <a:defRPr/>
            </a:pPr>
            <a:fld id="{92BC1914-1598-42DE-B33B-2788E25373CA}" type="slidenum">
              <a:rPr lang="en-US" smtClean="0"/>
              <a:pPr>
                <a:defRPr/>
              </a:pPr>
              <a:t>36</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p:txBody>
          <a:bodyPr/>
          <a:lstStyle/>
          <a:p>
            <a:pPr>
              <a:defRPr/>
            </a:pPr>
            <a:fld id="{E0F5BE8D-5536-4701-A35F-54EA48E6A7BD}" type="slidenum">
              <a:rPr lang="en-US" smtClean="0"/>
              <a:pPr>
                <a:defRPr/>
              </a:pPr>
              <a:t>37</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p:txBody>
          <a:bodyPr/>
          <a:lstStyle/>
          <a:p>
            <a:pPr>
              <a:defRPr/>
            </a:pPr>
            <a:fld id="{E0F5BE8D-5536-4701-A35F-54EA48E6A7BD}" type="slidenum">
              <a:rPr lang="en-US" smtClean="0"/>
              <a:pPr>
                <a:defRPr/>
              </a:pPr>
              <a:t>38</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p:txBody>
          <a:bodyPr/>
          <a:lstStyle/>
          <a:p>
            <a:pPr>
              <a:defRPr/>
            </a:pPr>
            <a:fld id="{E9CECA81-4806-45F5-ACB0-BF2CB5EA1160}" type="slidenum">
              <a:rPr lang="en-US" smtClean="0"/>
              <a:pPr>
                <a:defRPr/>
              </a:pPr>
              <a:t>39</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p:txBody>
          <a:bodyPr/>
          <a:lstStyle/>
          <a:p>
            <a:pPr>
              <a:defRPr/>
            </a:pPr>
            <a:fld id="{B71C7824-AD5F-4E43-83ED-7FD5B4C8D477}" type="slidenum">
              <a:rPr lang="en-US" smtClean="0"/>
              <a:pPr>
                <a:defRPr/>
              </a:pPr>
              <a:t>40</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p>
            <a:pPr>
              <a:defRPr/>
            </a:pPr>
            <a:fld id="{88C5D388-A443-48B6-98B3-2BCEAE8ABF10}" type="slidenum">
              <a:rPr lang="en-US" smtClean="0"/>
              <a:pPr>
                <a:defRPr/>
              </a:pPr>
              <a:t>3</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p:txBody>
          <a:bodyPr/>
          <a:lstStyle/>
          <a:p>
            <a:pPr>
              <a:defRPr/>
            </a:pPr>
            <a:fld id="{70F0518B-D073-4A28-A33A-FDF639E269CE}" type="slidenum">
              <a:rPr lang="en-US" smtClean="0"/>
              <a:pPr>
                <a:defRPr/>
              </a:pPr>
              <a:t>41</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p:txBody>
          <a:bodyPr/>
          <a:lstStyle/>
          <a:p>
            <a:pPr>
              <a:defRPr/>
            </a:pPr>
            <a:fld id="{E575A45A-242F-4EA0-A3A7-8B3CB13DFE73}" type="slidenum">
              <a:rPr lang="en-US" smtClean="0"/>
              <a:pPr>
                <a:defRPr/>
              </a:pPr>
              <a:t>42</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p>
            <a:pPr>
              <a:defRPr/>
            </a:pPr>
            <a:fld id="{20757C2D-E7E1-4FA9-B666-8A055F302D1A}" type="slidenum">
              <a:rPr lang="en-US" smtClean="0"/>
              <a:pPr>
                <a:defRPr/>
              </a:pPr>
              <a:t>43</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p:txBody>
          <a:bodyPr/>
          <a:lstStyle/>
          <a:p>
            <a:pPr>
              <a:defRPr/>
            </a:pPr>
            <a:fld id="{3DFE6C3B-AA87-4B7A-BBB7-F538325B2A89}" type="slidenum">
              <a:rPr lang="en-US" smtClean="0"/>
              <a:pPr>
                <a:defRPr/>
              </a:pPr>
              <a:t>44</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p:txBody>
          <a:bodyPr/>
          <a:lstStyle/>
          <a:p>
            <a:pPr>
              <a:defRPr/>
            </a:pPr>
            <a:fld id="{3B0CC377-64D2-4A27-B8E2-84E955979A9A}" type="slidenum">
              <a:rPr lang="en-US" smtClean="0"/>
              <a:pPr>
                <a:defRPr/>
              </a:pPr>
              <a:t>45</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B1613C3A-C589-43E9-BB45-C0FDD7B2BE71}" type="slidenum">
              <a:rPr lang="en-US" smtClean="0"/>
              <a:pPr>
                <a:defRPr/>
              </a:pPr>
              <a:t>46</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232BCBB4-FCA8-44ED-9160-AAF62B8021A9}" type="slidenum">
              <a:rPr lang="en-US" smtClean="0"/>
              <a:pPr>
                <a:defRPr/>
              </a:pPr>
              <a:t>49</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r>
              <a:rPr lang="en-US" smtClean="0"/>
              <a:t>Projected Resident Population, Maui Regions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p:txBody>
          <a:bodyPr/>
          <a:lstStyle/>
          <a:p>
            <a:pPr>
              <a:defRPr/>
            </a:pPr>
            <a:fld id="{9616C301-6CB2-438F-A99B-000DBAA86EE4}" type="slidenum">
              <a:rPr lang="en-US" smtClean="0"/>
              <a:pPr>
                <a:defRPr/>
              </a:pPr>
              <a:t>50</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US" smtClean="0"/>
              <a:t>Projected Resident Population, Maui Regions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p:txBody>
          <a:bodyPr/>
          <a:lstStyle/>
          <a:p>
            <a:pPr>
              <a:defRPr/>
            </a:pPr>
            <a:fld id="{FFE74F2D-AC29-4B1C-AA9C-A424D4C575E3}" type="slidenum">
              <a:rPr lang="en-US" smtClean="0"/>
              <a:pPr>
                <a:defRPr/>
              </a:pPr>
              <a:t>51</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E6BBF310-942F-4B34-B8CF-A332891F2393}" type="slidenum">
              <a:rPr lang="en-US" smtClean="0"/>
              <a:pPr>
                <a:defRPr/>
              </a:pPr>
              <a:t>52</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r>
              <a:rPr lang="en-US" smtClean="0"/>
              <a:t>Projected Jobs, Maui Regions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3EB7D873-0FCF-4300-BE98-EED73858B9B9}" type="slidenum">
              <a:rPr lang="en-US" smtClean="0"/>
              <a:pPr>
                <a:defRPr/>
              </a:pPr>
              <a:t>4</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5C556137-3771-43DB-A111-EBB0DE81B364}" type="slidenum">
              <a:rPr lang="en-US" smtClean="0"/>
              <a:pPr>
                <a:defRPr/>
              </a:pPr>
              <a:t>53</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en-US" smtClean="0"/>
              <a:t>Projected Jobs, Maui Regions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p:txBody>
          <a:bodyPr/>
          <a:lstStyle/>
          <a:p>
            <a:pPr>
              <a:defRPr/>
            </a:pPr>
            <a:fld id="{AF1713CD-9A89-46AA-A30D-26A4D6E3F002}" type="slidenum">
              <a:rPr lang="en-US" smtClean="0"/>
              <a:pPr>
                <a:defRPr/>
              </a:pPr>
              <a:t>54</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Job Distribution Maui Regions 2000 &amp; 2030</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p:txBody>
          <a:bodyPr/>
          <a:lstStyle/>
          <a:p>
            <a:pPr>
              <a:defRPr/>
            </a:pPr>
            <a:fld id="{D9304087-52F9-42D3-988B-0CBB546D51CA}" type="slidenum">
              <a:rPr lang="en-US" smtClean="0"/>
              <a:pPr>
                <a:defRPr/>
              </a:pPr>
              <a:t>73</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p:txBody>
          <a:bodyPr/>
          <a:lstStyle/>
          <a:p>
            <a:pPr>
              <a:defRPr/>
            </a:pPr>
            <a:fld id="{9F0F15A6-C84A-4F4A-83ED-B17BA4B57EED}" type="slidenum">
              <a:rPr lang="en-US" smtClean="0"/>
              <a:pPr>
                <a:defRPr/>
              </a:pPr>
              <a:t>74</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p:txBody>
          <a:bodyPr/>
          <a:lstStyle/>
          <a:p>
            <a:pPr>
              <a:defRPr/>
            </a:pPr>
            <a:fld id="{9F0F15A6-C84A-4F4A-83ED-B17BA4B57EED}" type="slidenum">
              <a:rPr lang="en-US" smtClean="0"/>
              <a:pPr>
                <a:defRPr/>
              </a:pPr>
              <a:t>75</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p>
            <a:pPr>
              <a:defRPr/>
            </a:pPr>
            <a:fld id="{DDC913F1-009F-4809-A3B6-BF7AC1A5168D}" type="slidenum">
              <a:rPr lang="en-US" smtClean="0"/>
              <a:pPr>
                <a:defRPr/>
              </a:pPr>
              <a:t>5</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553B5C72-4703-4026-802E-F32E4E161DFF}" type="slidenum">
              <a:rPr lang="en-US" smtClean="0"/>
              <a:pPr>
                <a:defRPr/>
              </a:pPr>
              <a:t>6</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p>
            <a:pPr>
              <a:defRPr/>
            </a:pPr>
            <a:fld id="{CE0B5109-295E-4D7F-95D6-A5E28868034D}" type="slidenum">
              <a:rPr lang="en-US" smtClean="0"/>
              <a:pPr>
                <a:defRPr/>
              </a:pPr>
              <a:t>7</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fld id="{D148923B-0A54-4D23-BCEB-C7FBFE6EF709}" type="slidenum">
              <a:rPr lang="en-US" smtClean="0"/>
              <a:pPr>
                <a:defRPr/>
              </a:pPr>
              <a:t>11</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fld id="{12512CFD-5ECA-455B-8A83-3502A252AA50}" type="slidenum">
              <a:rPr lang="en-US" smtClean="0"/>
              <a:pPr>
                <a:defRPr/>
              </a:pPr>
              <a:t>12</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9AEF7B-6513-4035-A0F8-FCD2BF2B128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A5413E-D1B6-4EE1-8F68-9E067275122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244ADA-8592-4973-96A0-C24FB6C9AD0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9B1D8EE-5271-477D-9CB0-EA5FC5B3008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3D072F-D733-4A12-B1C3-A9F42FF6D48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2F73F5-1D6E-4383-80B1-44028E8E53D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F27DC5-BE0F-488A-A5F8-3FBABAFC7DE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5B982C-5509-4479-A06D-688031C924F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7A1DB1-6DC6-4FF9-AAC1-87C9F1B2916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EF87FA-B059-46AF-83B2-CA891C7E870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2B8209-4954-434D-B9A3-1CDB3B19061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BACA6B3-896E-43ED-A345-0704C8A4D8E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A407BC-E7EA-41F8-8EFB-55F18E391A2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BFD4AB-73C7-4E7F-AAA9-5AFFB3BFEE3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6CB13B1-EC50-4D09-A3D9-7318A38797A3}"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defRPr sz="3200" b="1">
          <a:solidFill>
            <a:schemeClr val="folHlink"/>
          </a:solidFill>
          <a:latin typeface="+mn-lt"/>
          <a:ea typeface="+mn-ea"/>
          <a:cs typeface="+mn-cs"/>
        </a:defRPr>
      </a:lvl1pPr>
      <a:lvl2pPr marL="742950" indent="-285750" algn="l" rtl="0" eaLnBrk="0" fontAlgn="base" hangingPunct="0">
        <a:spcBef>
          <a:spcPct val="20000"/>
        </a:spcBef>
        <a:spcAft>
          <a:spcPct val="0"/>
        </a:spcAft>
        <a:defRPr sz="2800" b="1">
          <a:solidFill>
            <a:schemeClr val="folHlink"/>
          </a:solidFill>
          <a:latin typeface="+mn-lt"/>
        </a:defRPr>
      </a:lvl2pPr>
      <a:lvl3pPr marL="1143000" indent="-228600" algn="l" rtl="0" eaLnBrk="0" fontAlgn="base" hangingPunct="0">
        <a:spcBef>
          <a:spcPct val="20000"/>
        </a:spcBef>
        <a:spcAft>
          <a:spcPct val="0"/>
        </a:spcAft>
        <a:defRPr sz="2400" b="1">
          <a:solidFill>
            <a:schemeClr val="folHlink"/>
          </a:solidFill>
          <a:latin typeface="+mn-lt"/>
        </a:defRPr>
      </a:lvl3pPr>
      <a:lvl4pPr marL="1600200" indent="-228600" algn="l" rtl="0" eaLnBrk="0" fontAlgn="base" hangingPunct="0">
        <a:spcBef>
          <a:spcPct val="20000"/>
        </a:spcBef>
        <a:spcAft>
          <a:spcPct val="0"/>
        </a:spcAft>
        <a:defRPr sz="2000" b="1">
          <a:solidFill>
            <a:schemeClr val="folHlink"/>
          </a:solidFill>
          <a:latin typeface="+mn-lt"/>
        </a:defRPr>
      </a:lvl4pPr>
      <a:lvl5pPr marL="2057400" indent="-228600" algn="l" rtl="0" eaLnBrk="0" fontAlgn="base" hangingPunct="0">
        <a:spcBef>
          <a:spcPct val="20000"/>
        </a:spcBef>
        <a:spcAft>
          <a:spcPct val="0"/>
        </a:spcAft>
        <a:defRPr sz="2000" b="1">
          <a:solidFill>
            <a:schemeClr val="folHlink"/>
          </a:solidFill>
          <a:latin typeface="+mn-lt"/>
        </a:defRPr>
      </a:lvl5pPr>
      <a:lvl6pPr marL="2514600" indent="-228600" algn="l" rtl="0" fontAlgn="base">
        <a:spcBef>
          <a:spcPct val="20000"/>
        </a:spcBef>
        <a:spcAft>
          <a:spcPct val="0"/>
        </a:spcAft>
        <a:defRPr sz="2000" b="1">
          <a:solidFill>
            <a:schemeClr val="folHlink"/>
          </a:solidFill>
          <a:latin typeface="+mn-lt"/>
        </a:defRPr>
      </a:lvl6pPr>
      <a:lvl7pPr marL="2971800" indent="-228600" algn="l" rtl="0" fontAlgn="base">
        <a:spcBef>
          <a:spcPct val="20000"/>
        </a:spcBef>
        <a:spcAft>
          <a:spcPct val="0"/>
        </a:spcAft>
        <a:defRPr sz="2000" b="1">
          <a:solidFill>
            <a:schemeClr val="folHlink"/>
          </a:solidFill>
          <a:latin typeface="+mn-lt"/>
        </a:defRPr>
      </a:lvl7pPr>
      <a:lvl8pPr marL="3429000" indent="-228600" algn="l" rtl="0" fontAlgn="base">
        <a:spcBef>
          <a:spcPct val="20000"/>
        </a:spcBef>
        <a:spcAft>
          <a:spcPct val="0"/>
        </a:spcAft>
        <a:defRPr sz="2000" b="1">
          <a:solidFill>
            <a:schemeClr val="folHlink"/>
          </a:solidFill>
          <a:latin typeface="+mn-lt"/>
        </a:defRPr>
      </a:lvl8pPr>
      <a:lvl9pPr marL="3886200" indent="-228600" algn="l" rtl="0" fontAlgn="base">
        <a:spcBef>
          <a:spcPct val="20000"/>
        </a:spcBef>
        <a:spcAft>
          <a:spcPct val="0"/>
        </a:spcAft>
        <a:defRPr sz="2000" b="1">
          <a:solidFill>
            <a:schemeClr val="fo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Microsoft_Office_Excel_97-2003_Worksheet4.xls"/><Relationship Id="rId4" Type="http://schemas.openxmlformats.org/officeDocument/2006/relationships/oleObject" Target="../embeddings/Microsoft_Office_Excel_97-2003_Worksheet3.xls"/></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oleObject" Target="../embeddings/Microsoft_Office_Excel_97-2003_Worksheet6.xls"/><Relationship Id="rId4" Type="http://schemas.openxmlformats.org/officeDocument/2006/relationships/oleObject" Target="../embeddings/Microsoft_Office_Excel_97-2003_Worksheet5.xls"/></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oleObject" Target="../embeddings/Microsoft_Office_Excel_97-2003_Worksheet7.xls"/></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vmlDrawing" Target="../drawings/vmlDrawing6.vml"/><Relationship Id="rId4" Type="http://schemas.openxmlformats.org/officeDocument/2006/relationships/oleObject" Target="../embeddings/Microsoft_Office_Excel_97-2003_Worksheet8.xls"/></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mlDrawing" Target="../drawings/vmlDrawing7.vml"/><Relationship Id="rId4" Type="http://schemas.openxmlformats.org/officeDocument/2006/relationships/oleObject" Target="../embeddings/Microsoft_Office_Excel_97-2003_Worksheet9.xls"/></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vmlDrawing" Target="../drawings/vmlDrawing8.vml"/><Relationship Id="rId4" Type="http://schemas.openxmlformats.org/officeDocument/2006/relationships/oleObject" Target="../embeddings/Microsoft_Office_Excel_97-2003_Worksheet10.xls"/></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vmlDrawing" Target="../drawings/vmlDrawing9.vml"/><Relationship Id="rId4" Type="http://schemas.openxmlformats.org/officeDocument/2006/relationships/oleObject" Target="../embeddings/Microsoft_Office_Excel_97-2003_Worksheet11.xls"/></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vmlDrawing" Target="../drawings/vmlDrawing10.vml"/><Relationship Id="rId4" Type="http://schemas.openxmlformats.org/officeDocument/2006/relationships/oleObject" Target="../embeddings/Microsoft_Office_Excel_97-2003_Worksheet12.xls"/></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vmlDrawing" Target="../drawings/vmlDrawing11.vml"/><Relationship Id="rId4" Type="http://schemas.openxmlformats.org/officeDocument/2006/relationships/oleObject" Target="../embeddings/Microsoft_Office_Excel_97-2003_Worksheet13.xls"/></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52400" y="2136775"/>
            <a:ext cx="9023350" cy="830997"/>
          </a:xfrm>
          <a:prstGeom prst="rect">
            <a:avLst/>
          </a:prstGeom>
          <a:noFill/>
          <a:ln w="9525">
            <a:noFill/>
            <a:miter lim="800000"/>
            <a:headEnd/>
            <a:tailEnd/>
          </a:ln>
        </p:spPr>
        <p:txBody>
          <a:bodyPr>
            <a:spAutoFit/>
          </a:bodyPr>
          <a:lstStyle/>
          <a:p>
            <a:pPr algn="ctr"/>
            <a:r>
              <a:rPr lang="en-US" sz="4800" b="1" dirty="0" smtClean="0">
                <a:solidFill>
                  <a:schemeClr val="folHlink"/>
                </a:solidFill>
                <a:effectLst>
                  <a:outerShdw blurRad="38100" dist="38100" dir="2700000" algn="tl">
                    <a:srgbClr val="000000">
                      <a:alpha val="43137"/>
                    </a:srgbClr>
                  </a:outerShdw>
                </a:effectLst>
              </a:rPr>
              <a:t>South </a:t>
            </a:r>
            <a:r>
              <a:rPr lang="en-US" sz="4800" b="1" dirty="0">
                <a:solidFill>
                  <a:schemeClr val="folHlink"/>
                </a:solidFill>
                <a:effectLst>
                  <a:outerShdw blurRad="38100" dist="38100" dir="2700000" algn="tl">
                    <a:srgbClr val="000000">
                      <a:alpha val="43137"/>
                    </a:srgbClr>
                  </a:outerShdw>
                </a:effectLst>
              </a:rPr>
              <a:t>Maui At </a:t>
            </a:r>
            <a:r>
              <a:rPr lang="en-US" sz="4800" b="1" dirty="0" smtClean="0">
                <a:solidFill>
                  <a:schemeClr val="folHlink"/>
                </a:solidFill>
                <a:effectLst>
                  <a:outerShdw blurRad="38100" dist="38100" dir="2700000" algn="tl">
                    <a:srgbClr val="000000">
                      <a:alpha val="43137"/>
                    </a:srgbClr>
                  </a:outerShdw>
                </a:effectLst>
              </a:rPr>
              <a:t>The </a:t>
            </a:r>
            <a:r>
              <a:rPr lang="en-US" sz="4800" b="1" dirty="0">
                <a:solidFill>
                  <a:schemeClr val="folHlink"/>
                </a:solidFill>
                <a:effectLst>
                  <a:outerShdw blurRad="38100" dist="38100" dir="2700000" algn="tl">
                    <a:srgbClr val="000000">
                      <a:alpha val="43137"/>
                    </a:srgbClr>
                  </a:outerShdw>
                </a:effectLst>
              </a:rPr>
              <a:t>Tipping </a:t>
            </a:r>
            <a:r>
              <a:rPr lang="en-US" sz="4800" b="1" dirty="0" smtClean="0">
                <a:solidFill>
                  <a:schemeClr val="folHlink"/>
                </a:solidFill>
                <a:effectLst>
                  <a:outerShdw blurRad="38100" dist="38100" dir="2700000" algn="tl">
                    <a:srgbClr val="000000">
                      <a:alpha val="43137"/>
                    </a:srgbClr>
                  </a:outerShdw>
                </a:effectLst>
              </a:rPr>
              <a:t>Point</a:t>
            </a:r>
            <a:endParaRPr lang="en-US" sz="4800" b="1" dirty="0">
              <a:solidFill>
                <a:schemeClr val="folHlink"/>
              </a:solidFill>
              <a:effectLst>
                <a:outerShdw blurRad="38100" dist="38100" dir="2700000" algn="tl">
                  <a:srgbClr val="000000">
                    <a:alpha val="43137"/>
                  </a:srgbClr>
                </a:outerShdw>
              </a:effectLst>
            </a:endParaRPr>
          </a:p>
        </p:txBody>
      </p:sp>
    </p:spTree>
  </p:cSld>
  <p:clrMapOvr>
    <a:masterClrMapping/>
  </p:clrMapOvr>
  <p:transition advTm="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p:cNvPicPr>
            <a:picLocks noChangeAspect="1" noChangeArrowheads="1"/>
          </p:cNvPicPr>
          <p:nvPr/>
        </p:nvPicPr>
        <p:blipFill>
          <a:blip r:embed="rId2" cstate="print"/>
          <a:srcRect/>
          <a:stretch>
            <a:fillRect/>
          </a:stretch>
        </p:blipFill>
        <p:spPr bwMode="auto">
          <a:xfrm>
            <a:off x="3276600" y="1066800"/>
            <a:ext cx="2457450" cy="1839576"/>
          </a:xfrm>
          <a:prstGeom prst="rect">
            <a:avLst/>
          </a:prstGeom>
          <a:noFill/>
          <a:ln w="9525">
            <a:noFill/>
            <a:miter lim="800000"/>
            <a:headEnd/>
            <a:tailEnd/>
          </a:ln>
        </p:spPr>
      </p:pic>
      <p:sp>
        <p:nvSpPr>
          <p:cNvPr id="3" name="Rectangle 2"/>
          <p:cNvSpPr/>
          <p:nvPr/>
        </p:nvSpPr>
        <p:spPr>
          <a:xfrm>
            <a:off x="0" y="381000"/>
            <a:ext cx="8539105" cy="646331"/>
          </a:xfrm>
          <a:prstGeom prst="rect">
            <a:avLst/>
          </a:prstGeom>
        </p:spPr>
        <p:txBody>
          <a:bodyPr wrap="square">
            <a:spAutoFit/>
          </a:bodyPr>
          <a:lstStyle/>
          <a:p>
            <a:r>
              <a:rPr lang="en-US" sz="3600" b="1" dirty="0" smtClean="0">
                <a:solidFill>
                  <a:schemeClr val="folHlink"/>
                </a:solidFill>
                <a:effectLst>
                  <a:outerShdw blurRad="38100" dist="38100" dir="2700000" algn="tl">
                    <a:srgbClr val="000000">
                      <a:alpha val="43137"/>
                    </a:srgbClr>
                  </a:outerShdw>
                </a:effectLst>
              </a:rPr>
              <a:t>significantly reduced and recycled waste;</a:t>
            </a:r>
            <a:endParaRPr lang="en-US" sz="3600" dirty="0"/>
          </a:p>
        </p:txBody>
      </p:sp>
      <p:sp>
        <p:nvSpPr>
          <p:cNvPr id="4" name="Text Box 4"/>
          <p:cNvSpPr txBox="1">
            <a:spLocks noChangeArrowheads="1"/>
          </p:cNvSpPr>
          <p:nvPr/>
        </p:nvSpPr>
        <p:spPr bwMode="auto">
          <a:xfrm>
            <a:off x="0" y="3276600"/>
            <a:ext cx="9144000" cy="646331"/>
          </a:xfrm>
          <a:prstGeom prst="rect">
            <a:avLst/>
          </a:prstGeom>
          <a:noFill/>
          <a:ln w="9525">
            <a:noFill/>
            <a:miter lim="800000"/>
            <a:headEnd/>
            <a:tailEnd/>
          </a:ln>
        </p:spPr>
        <p:txBody>
          <a:bodyPr>
            <a:spAutoFit/>
          </a:bodyPr>
          <a:lstStyle/>
          <a:p>
            <a:pPr>
              <a:defRPr/>
            </a:pPr>
            <a:r>
              <a:rPr lang="en-US" sz="3600" b="1" dirty="0" smtClean="0">
                <a:solidFill>
                  <a:schemeClr val="folHlink"/>
                </a:solidFill>
                <a:effectLst>
                  <a:outerShdw blurRad="38100" dist="38100" dir="2700000" algn="tl">
                    <a:srgbClr val="000000">
                      <a:alpha val="43137"/>
                    </a:srgbClr>
                  </a:outerShdw>
                </a:effectLst>
              </a:rPr>
              <a:t>where </a:t>
            </a:r>
            <a:r>
              <a:rPr lang="en-US" sz="3600" b="1" dirty="0">
                <a:solidFill>
                  <a:schemeClr val="folHlink"/>
                </a:solidFill>
                <a:effectLst>
                  <a:outerShdw blurRad="38100" dist="38100" dir="2700000" algn="tl">
                    <a:srgbClr val="000000">
                      <a:alpha val="43137"/>
                    </a:srgbClr>
                  </a:outerShdw>
                </a:effectLst>
              </a:rPr>
              <a:t>there’s affordable housing for all of </a:t>
            </a:r>
            <a:r>
              <a:rPr lang="en-US" sz="3600" b="1" dirty="0" smtClean="0">
                <a:solidFill>
                  <a:schemeClr val="folHlink"/>
                </a:solidFill>
                <a:effectLst>
                  <a:outerShdw blurRad="38100" dist="38100" dir="2700000" algn="tl">
                    <a:srgbClr val="000000">
                      <a:alpha val="43137"/>
                    </a:srgbClr>
                  </a:outerShdw>
                </a:effectLst>
              </a:rPr>
              <a:t>us;</a:t>
            </a:r>
            <a:endParaRPr lang="en-US" sz="3600" b="1" dirty="0">
              <a:solidFill>
                <a:schemeClr val="folHlink"/>
              </a:solidFill>
              <a:effectLst>
                <a:outerShdw blurRad="38100" dist="38100" dir="2700000" algn="tl">
                  <a:srgbClr val="000000">
                    <a:alpha val="43137"/>
                  </a:srgbClr>
                </a:outerShdw>
              </a:effectLst>
            </a:endParaRPr>
          </a:p>
        </p:txBody>
      </p:sp>
      <p:pic>
        <p:nvPicPr>
          <p:cNvPr id="5" name="Picture 1"/>
          <p:cNvPicPr>
            <a:picLocks noChangeAspect="1" noChangeArrowheads="1"/>
          </p:cNvPicPr>
          <p:nvPr/>
        </p:nvPicPr>
        <p:blipFill>
          <a:blip r:embed="rId3" cstate="print"/>
          <a:srcRect/>
          <a:stretch>
            <a:fillRect/>
          </a:stretch>
        </p:blipFill>
        <p:spPr bwMode="auto">
          <a:xfrm rot="10800000" flipV="1">
            <a:off x="2819400" y="4191000"/>
            <a:ext cx="3352800" cy="2038502"/>
          </a:xfrm>
          <a:prstGeom prst="rect">
            <a:avLst/>
          </a:prstGeom>
          <a:noFill/>
          <a:ln w="9525">
            <a:noFill/>
            <a:miter lim="800000"/>
            <a:headEnd/>
            <a:tailEnd/>
          </a:ln>
        </p:spPr>
      </p:pic>
    </p:spTree>
  </p:cSld>
  <p:clrMapOvr>
    <a:masterClrMapping/>
  </p:clrMapOvr>
  <p:transition spd="med" advTm="3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261122"/>
                                        </p:tgtEl>
                                        <p:attrNameLst>
                                          <p:attrName>style.visibility</p:attrName>
                                        </p:attrNameLst>
                                      </p:cBhvr>
                                      <p:to>
                                        <p:strVal val="visible"/>
                                      </p:to>
                                    </p:set>
                                    <p:animEffect transition="in" filter="dissolve">
                                      <p:cBhvr>
                                        <p:cTn id="11" dur="1000"/>
                                        <p:tgtEl>
                                          <p:spTgt spid="261122"/>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1000"/>
                                        <p:tgtEl>
                                          <p:spTgt spid="4"/>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3287" name="Text Box 7"/>
          <p:cNvSpPr txBox="1">
            <a:spLocks noChangeArrowheads="1"/>
          </p:cNvSpPr>
          <p:nvPr/>
        </p:nvSpPr>
        <p:spPr bwMode="auto">
          <a:xfrm>
            <a:off x="0" y="228600"/>
            <a:ext cx="9144000" cy="1754326"/>
          </a:xfrm>
          <a:prstGeom prst="rect">
            <a:avLst/>
          </a:prstGeom>
          <a:noFill/>
          <a:ln w="9525">
            <a:noFill/>
            <a:miter lim="800000"/>
            <a:headEnd/>
            <a:tailEnd/>
          </a:ln>
        </p:spPr>
        <p:txBody>
          <a:bodyPr>
            <a:spAutoFit/>
          </a:bodyPr>
          <a:lstStyle/>
          <a:p>
            <a:pPr>
              <a:defRPr/>
            </a:pPr>
            <a:r>
              <a:rPr lang="en-US" sz="3600" b="1" dirty="0" smtClean="0">
                <a:solidFill>
                  <a:schemeClr val="folHlink"/>
                </a:solidFill>
                <a:effectLst>
                  <a:outerShdw blurRad="38100" dist="38100" dir="2700000" algn="tl">
                    <a:srgbClr val="000000">
                      <a:alpha val="43137"/>
                    </a:srgbClr>
                  </a:outerShdw>
                </a:effectLst>
              </a:rPr>
              <a:t>a </a:t>
            </a:r>
            <a:r>
              <a:rPr lang="en-US" sz="3600" b="1" dirty="0">
                <a:solidFill>
                  <a:schemeClr val="folHlink"/>
                </a:solidFill>
                <a:effectLst>
                  <a:outerShdw blurRad="38100" dist="38100" dir="2700000" algn="tl">
                    <a:srgbClr val="000000">
                      <a:alpha val="43137"/>
                    </a:srgbClr>
                  </a:outerShdw>
                </a:effectLst>
              </a:rPr>
              <a:t>diversity of jobs away from just tourism &amp; </a:t>
            </a:r>
            <a:r>
              <a:rPr lang="en-US" sz="3600" b="1" dirty="0" smtClean="0">
                <a:solidFill>
                  <a:schemeClr val="folHlink"/>
                </a:solidFill>
                <a:effectLst>
                  <a:outerShdw blurRad="38100" dist="38100" dir="2700000" algn="tl">
                    <a:srgbClr val="000000">
                      <a:alpha val="43137"/>
                    </a:srgbClr>
                  </a:outerShdw>
                </a:effectLst>
              </a:rPr>
              <a:t>construction—including many “green collar”</a:t>
            </a:r>
          </a:p>
          <a:p>
            <a:pPr>
              <a:defRPr/>
            </a:pPr>
            <a:r>
              <a:rPr lang="en-US" sz="3600" b="1" dirty="0" smtClean="0">
                <a:solidFill>
                  <a:schemeClr val="folHlink"/>
                </a:solidFill>
                <a:effectLst>
                  <a:outerShdw blurRad="38100" dist="38100" dir="2700000" algn="tl">
                    <a:srgbClr val="000000">
                      <a:alpha val="43137"/>
                    </a:srgbClr>
                  </a:outerShdw>
                </a:effectLst>
              </a:rPr>
              <a:t>jobs;</a:t>
            </a:r>
            <a:endParaRPr lang="en-US" sz="3600" b="1" dirty="0">
              <a:solidFill>
                <a:schemeClr val="folHlink"/>
              </a:solidFill>
              <a:effectLst>
                <a:outerShdw blurRad="38100" dist="38100" dir="2700000" algn="tl">
                  <a:srgbClr val="000000">
                    <a:alpha val="43137"/>
                  </a:srgbClr>
                </a:outerShdw>
              </a:effectLst>
            </a:endParaRPr>
          </a:p>
        </p:txBody>
      </p:sp>
      <p:pic>
        <p:nvPicPr>
          <p:cNvPr id="245762" name="Picture 2"/>
          <p:cNvPicPr>
            <a:picLocks noChangeAspect="1" noChangeArrowheads="1"/>
          </p:cNvPicPr>
          <p:nvPr/>
        </p:nvPicPr>
        <p:blipFill>
          <a:blip r:embed="rId4" cstate="print"/>
          <a:srcRect/>
          <a:stretch>
            <a:fillRect/>
          </a:stretch>
        </p:blipFill>
        <p:spPr bwMode="auto">
          <a:xfrm>
            <a:off x="3352800" y="1447800"/>
            <a:ext cx="1883245" cy="1872168"/>
          </a:xfrm>
          <a:prstGeom prst="rect">
            <a:avLst/>
          </a:prstGeom>
          <a:noFill/>
          <a:ln w="9525">
            <a:noFill/>
            <a:miter lim="800000"/>
            <a:headEnd/>
            <a:tailEnd/>
          </a:ln>
        </p:spPr>
      </p:pic>
      <p:sp>
        <p:nvSpPr>
          <p:cNvPr id="4" name="Text Box 5"/>
          <p:cNvSpPr txBox="1">
            <a:spLocks noChangeArrowheads="1"/>
          </p:cNvSpPr>
          <p:nvPr/>
        </p:nvSpPr>
        <p:spPr bwMode="auto">
          <a:xfrm>
            <a:off x="0" y="3429000"/>
            <a:ext cx="9144000" cy="1754188"/>
          </a:xfrm>
          <a:prstGeom prst="rect">
            <a:avLst/>
          </a:prstGeom>
          <a:noFill/>
          <a:ln w="9525">
            <a:noFill/>
            <a:miter lim="800000"/>
            <a:headEnd/>
            <a:tailEnd/>
          </a:ln>
        </p:spPr>
        <p:txBody>
          <a:bodyPr>
            <a:spAutoFit/>
          </a:bodyPr>
          <a:lstStyle/>
          <a:p>
            <a:pPr>
              <a:defRPr/>
            </a:pPr>
            <a:r>
              <a:rPr lang="en-US" sz="3600" b="1" dirty="0" smtClean="0">
                <a:solidFill>
                  <a:schemeClr val="folHlink"/>
                </a:solidFill>
                <a:effectLst>
                  <a:outerShdw blurRad="38100" dist="38100" dir="2700000" algn="tl">
                    <a:srgbClr val="000000">
                      <a:alpha val="43137"/>
                    </a:srgbClr>
                  </a:outerShdw>
                </a:effectLst>
              </a:rPr>
              <a:t>and </a:t>
            </a:r>
            <a:r>
              <a:rPr lang="en-US" sz="3600" b="1" dirty="0">
                <a:solidFill>
                  <a:schemeClr val="folHlink"/>
                </a:solidFill>
                <a:effectLst>
                  <a:outerShdw blurRad="38100" dist="38100" dir="2700000" algn="tl">
                    <a:srgbClr val="000000">
                      <a:alpha val="43137"/>
                    </a:srgbClr>
                  </a:outerShdw>
                </a:effectLst>
              </a:rPr>
              <a:t>retention and expansion of Maui’s historical and cultural heritage and our precious </a:t>
            </a:r>
            <a:r>
              <a:rPr lang="en-US" sz="3600" b="1" dirty="0" err="1">
                <a:solidFill>
                  <a:schemeClr val="folHlink"/>
                </a:solidFill>
                <a:effectLst>
                  <a:outerShdw blurRad="38100" dist="38100" dir="2700000" algn="tl">
                    <a:srgbClr val="000000">
                      <a:alpha val="43137"/>
                    </a:srgbClr>
                  </a:outerShdw>
                </a:effectLst>
              </a:rPr>
              <a:t>aina</a:t>
            </a:r>
            <a:r>
              <a:rPr lang="en-US" sz="3600" b="1" dirty="0">
                <a:solidFill>
                  <a:schemeClr val="folHlink"/>
                </a:solidFill>
                <a:effectLst>
                  <a:outerShdw blurRad="38100" dist="38100" dir="2700000" algn="tl">
                    <a:srgbClr val="000000">
                      <a:alpha val="43137"/>
                    </a:srgbClr>
                  </a:outerShdw>
                </a:effectLst>
              </a:rPr>
              <a:t>.</a:t>
            </a:r>
          </a:p>
        </p:txBody>
      </p:sp>
      <p:pic>
        <p:nvPicPr>
          <p:cNvPr id="5" name="Picture 1"/>
          <p:cNvPicPr>
            <a:picLocks noChangeAspect="1" noChangeArrowheads="1"/>
          </p:cNvPicPr>
          <p:nvPr/>
        </p:nvPicPr>
        <p:blipFill>
          <a:blip r:embed="rId5" cstate="print"/>
          <a:srcRect/>
          <a:stretch>
            <a:fillRect/>
          </a:stretch>
        </p:blipFill>
        <p:spPr bwMode="auto">
          <a:xfrm>
            <a:off x="3171826" y="5043480"/>
            <a:ext cx="2695574" cy="1395406"/>
          </a:xfrm>
          <a:prstGeom prst="rect">
            <a:avLst/>
          </a:prstGeom>
          <a:noFill/>
          <a:ln w="9525">
            <a:noFill/>
            <a:miter lim="800000"/>
            <a:headEnd/>
            <a:tailEnd/>
          </a:ln>
        </p:spPr>
      </p:pic>
    </p:spTree>
    <p:custDataLst>
      <p:tags r:id="rId1"/>
    </p:custDataLst>
  </p:cSld>
  <p:clrMapOvr>
    <a:masterClrMapping/>
  </p:clrMapOvr>
  <p:transition spd="med" advTm="4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3287"/>
                                        </p:tgtEl>
                                        <p:attrNameLst>
                                          <p:attrName>style.visibility</p:attrName>
                                        </p:attrNameLst>
                                      </p:cBhvr>
                                      <p:to>
                                        <p:strVal val="visible"/>
                                      </p:to>
                                    </p:set>
                                    <p:animEffect transition="in" filter="dissolve">
                                      <p:cBhvr>
                                        <p:cTn id="7" dur="1000"/>
                                        <p:tgtEl>
                                          <p:spTgt spid="353287"/>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245762"/>
                                        </p:tgtEl>
                                        <p:attrNameLst>
                                          <p:attrName>style.visibility</p:attrName>
                                        </p:attrNameLst>
                                      </p:cBhvr>
                                      <p:to>
                                        <p:strVal val="visible"/>
                                      </p:to>
                                    </p:set>
                                    <p:animEffect transition="in" filter="dissolve">
                                      <p:cBhvr>
                                        <p:cTn id="11" dur="1000"/>
                                        <p:tgtEl>
                                          <p:spTgt spid="245762"/>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1000"/>
                                        <p:tgtEl>
                                          <p:spTgt spid="4"/>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7"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4" name="Text Box 4"/>
          <p:cNvSpPr txBox="1">
            <a:spLocks noChangeArrowheads="1"/>
          </p:cNvSpPr>
          <p:nvPr/>
        </p:nvSpPr>
        <p:spPr bwMode="auto">
          <a:xfrm>
            <a:off x="0" y="990600"/>
            <a:ext cx="9144000" cy="3416320"/>
          </a:xfrm>
          <a:prstGeom prst="rect">
            <a:avLst/>
          </a:prstGeom>
          <a:noFill/>
          <a:ln w="9525">
            <a:noFill/>
            <a:miter lim="800000"/>
            <a:headEnd/>
            <a:tailEnd/>
          </a:ln>
        </p:spPr>
        <p:txBody>
          <a:bodyPr>
            <a:spAutoFit/>
          </a:bodyPr>
          <a:lstStyle/>
          <a:p>
            <a:pPr>
              <a:defRPr/>
            </a:pPr>
            <a:r>
              <a:rPr lang="en-US" sz="3600" b="1" dirty="0">
                <a:solidFill>
                  <a:schemeClr val="folHlink"/>
                </a:solidFill>
                <a:effectLst>
                  <a:outerShdw blurRad="38100" dist="38100" dir="2700000" algn="tl">
                    <a:srgbClr val="000000">
                      <a:alpha val="43137"/>
                    </a:srgbClr>
                  </a:outerShdw>
                </a:effectLst>
              </a:rPr>
              <a:t>Those choices are out there, available to us today. </a:t>
            </a:r>
            <a:endParaRPr lang="en-US" sz="3600" b="1" dirty="0" smtClean="0">
              <a:solidFill>
                <a:schemeClr val="folHlink"/>
              </a:solidFill>
              <a:effectLst>
                <a:outerShdw blurRad="38100" dist="38100" dir="2700000" algn="tl">
                  <a:srgbClr val="000000">
                    <a:alpha val="43137"/>
                  </a:srgbClr>
                </a:outerShdw>
              </a:effectLst>
            </a:endParaRPr>
          </a:p>
          <a:p>
            <a:pPr>
              <a:defRPr/>
            </a:pPr>
            <a:r>
              <a:rPr lang="en-US" sz="3600" b="1" dirty="0" smtClean="0">
                <a:solidFill>
                  <a:schemeClr val="folHlink"/>
                </a:solidFill>
                <a:effectLst>
                  <a:outerShdw blurRad="38100" dist="38100" dir="2700000" algn="tl">
                    <a:srgbClr val="000000">
                      <a:alpha val="43137"/>
                    </a:srgbClr>
                  </a:outerShdw>
                </a:effectLst>
              </a:rPr>
              <a:t>However</a:t>
            </a:r>
            <a:r>
              <a:rPr lang="en-US" sz="3600" b="1" dirty="0">
                <a:solidFill>
                  <a:schemeClr val="folHlink"/>
                </a:solidFill>
                <a:effectLst>
                  <a:outerShdw blurRad="38100" dist="38100" dir="2700000" algn="tl">
                    <a:srgbClr val="000000">
                      <a:alpha val="43137"/>
                    </a:srgbClr>
                  </a:outerShdw>
                </a:effectLst>
              </a:rPr>
              <a:t>, when those choices are made, we must also realize that </a:t>
            </a:r>
            <a:r>
              <a:rPr lang="en-US" sz="3600" b="1" dirty="0" smtClean="0">
                <a:solidFill>
                  <a:schemeClr val="folHlink"/>
                </a:solidFill>
                <a:effectLst>
                  <a:outerShdw blurRad="38100" dist="38100" dir="2700000" algn="tl">
                    <a:srgbClr val="000000">
                      <a:alpha val="43137"/>
                    </a:srgbClr>
                  </a:outerShdw>
                </a:effectLst>
              </a:rPr>
              <a:t>Maui County </a:t>
            </a:r>
            <a:r>
              <a:rPr lang="en-US" sz="3600" b="1" dirty="0">
                <a:solidFill>
                  <a:schemeClr val="folHlink"/>
                </a:solidFill>
                <a:effectLst>
                  <a:outerShdw blurRad="38100" dist="38100" dir="2700000" algn="tl">
                    <a:srgbClr val="000000">
                      <a:alpha val="43137"/>
                    </a:srgbClr>
                  </a:outerShdw>
                </a:effectLst>
              </a:rPr>
              <a:t>is </a:t>
            </a:r>
            <a:r>
              <a:rPr lang="en-US" sz="3600" b="1" dirty="0" smtClean="0">
                <a:solidFill>
                  <a:schemeClr val="folHlink"/>
                </a:solidFill>
                <a:effectLst>
                  <a:outerShdw blurRad="38100" dist="38100" dir="2700000" algn="tl">
                    <a:srgbClr val="000000">
                      <a:alpha val="43137"/>
                    </a:srgbClr>
                  </a:outerShdw>
                </a:effectLst>
              </a:rPr>
              <a:t>a </a:t>
            </a:r>
            <a:r>
              <a:rPr lang="en-US" sz="3600" b="1" dirty="0">
                <a:solidFill>
                  <a:schemeClr val="folHlink"/>
                </a:solidFill>
                <a:effectLst>
                  <a:outerShdw blurRad="38100" dist="38100" dir="2700000" algn="tl">
                    <a:srgbClr val="000000">
                      <a:alpha val="43137"/>
                    </a:srgbClr>
                  </a:outerShdw>
                </a:effectLst>
              </a:rPr>
              <a:t>small </a:t>
            </a:r>
            <a:r>
              <a:rPr lang="en-US" sz="3600" b="1" dirty="0" smtClean="0">
                <a:solidFill>
                  <a:schemeClr val="folHlink"/>
                </a:solidFill>
                <a:effectLst>
                  <a:outerShdw blurRad="38100" dist="38100" dir="2700000" algn="tl">
                    <a:srgbClr val="000000">
                      <a:alpha val="43137"/>
                    </a:srgbClr>
                  </a:outerShdw>
                </a:effectLst>
              </a:rPr>
              <a:t>group  of islands </a:t>
            </a:r>
            <a:r>
              <a:rPr lang="en-US" sz="3600" b="1" dirty="0">
                <a:solidFill>
                  <a:schemeClr val="folHlink"/>
                </a:solidFill>
                <a:effectLst>
                  <a:outerShdw blurRad="38100" dist="38100" dir="2700000" algn="tl">
                    <a:srgbClr val="000000">
                      <a:alpha val="43137"/>
                    </a:srgbClr>
                  </a:outerShdw>
                </a:effectLst>
              </a:rPr>
              <a:t>with very finite </a:t>
            </a:r>
            <a:r>
              <a:rPr lang="en-US" sz="3600" b="1" dirty="0" smtClean="0">
                <a:solidFill>
                  <a:schemeClr val="folHlink"/>
                </a:solidFill>
                <a:effectLst>
                  <a:outerShdw blurRad="38100" dist="38100" dir="2700000" algn="tl">
                    <a:srgbClr val="000000">
                      <a:alpha val="43137"/>
                    </a:srgbClr>
                  </a:outerShdw>
                </a:effectLst>
              </a:rPr>
              <a:t>resources—and that South Maui is just a part of it.</a:t>
            </a:r>
            <a:endParaRPr lang="en-US" sz="3600" b="1" dirty="0">
              <a:solidFill>
                <a:schemeClr val="folHlink"/>
              </a:solidFill>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0" y="4724400"/>
            <a:ext cx="9144000" cy="1190625"/>
          </a:xfrm>
          <a:prstGeom prst="rect">
            <a:avLst/>
          </a:prstGeom>
          <a:noFill/>
          <a:ln w="9525">
            <a:noFill/>
            <a:miter lim="800000"/>
            <a:headEnd/>
            <a:tailEnd/>
          </a:ln>
        </p:spPr>
        <p:txBody>
          <a:bodyPr>
            <a:spAutoFit/>
          </a:bodyPr>
          <a:lstStyle/>
          <a:p>
            <a:r>
              <a:rPr lang="en-US" sz="3600" b="1" dirty="0">
                <a:solidFill>
                  <a:schemeClr val="folHlink"/>
                </a:solidFill>
                <a:effectLst>
                  <a:outerShdw blurRad="38100" dist="38100" dir="2700000" algn="tl">
                    <a:srgbClr val="000000">
                      <a:alpha val="43137"/>
                    </a:srgbClr>
                  </a:outerShdw>
                </a:effectLst>
              </a:rPr>
              <a:t>Our </a:t>
            </a:r>
            <a:r>
              <a:rPr lang="en-US" sz="3600" b="1" i="1" dirty="0">
                <a:solidFill>
                  <a:schemeClr val="folHlink"/>
                </a:solidFill>
                <a:effectLst>
                  <a:outerShdw blurRad="38100" dist="38100" dir="2700000" algn="tl">
                    <a:srgbClr val="000000">
                      <a:alpha val="43137"/>
                    </a:srgbClr>
                  </a:outerShdw>
                </a:effectLst>
              </a:rPr>
              <a:t>carrying capacity</a:t>
            </a:r>
            <a:r>
              <a:rPr lang="en-US" sz="3600" b="1" dirty="0">
                <a:solidFill>
                  <a:schemeClr val="folHlink"/>
                </a:solidFill>
                <a:effectLst>
                  <a:outerShdw blurRad="38100" dist="38100" dir="2700000" algn="tl">
                    <a:srgbClr val="000000">
                      <a:alpha val="43137"/>
                    </a:srgbClr>
                  </a:outerShdw>
                </a:effectLst>
              </a:rPr>
              <a:t> now and for the future is </a:t>
            </a:r>
            <a:r>
              <a:rPr lang="en-US" sz="3600" b="1" dirty="0" smtClean="0">
                <a:solidFill>
                  <a:schemeClr val="folHlink"/>
                </a:solidFill>
                <a:effectLst>
                  <a:outerShdw blurRad="38100" dist="38100" dir="2700000" algn="tl">
                    <a:srgbClr val="000000">
                      <a:alpha val="43137"/>
                    </a:srgbClr>
                  </a:outerShdw>
                </a:effectLst>
              </a:rPr>
              <a:t>severely </a:t>
            </a:r>
            <a:r>
              <a:rPr lang="en-US" sz="3600" b="1" dirty="0">
                <a:solidFill>
                  <a:schemeClr val="folHlink"/>
                </a:solidFill>
                <a:effectLst>
                  <a:outerShdw blurRad="38100" dist="38100" dir="2700000" algn="tl">
                    <a:srgbClr val="000000">
                      <a:alpha val="43137"/>
                    </a:srgbClr>
                  </a:outerShdw>
                </a:effectLst>
              </a:rPr>
              <a:t>limited.</a:t>
            </a:r>
          </a:p>
        </p:txBody>
      </p:sp>
      <p:sp>
        <p:nvSpPr>
          <p:cNvPr id="5" name="Text Box 4"/>
          <p:cNvSpPr txBox="1">
            <a:spLocks noChangeArrowheads="1"/>
          </p:cNvSpPr>
          <p:nvPr/>
        </p:nvSpPr>
        <p:spPr bwMode="auto">
          <a:xfrm>
            <a:off x="0" y="0"/>
            <a:ext cx="9144000" cy="701675"/>
          </a:xfrm>
          <a:prstGeom prst="rect">
            <a:avLst/>
          </a:prstGeom>
          <a:noFill/>
          <a:ln w="9525">
            <a:noFill/>
            <a:miter lim="800000"/>
            <a:headEnd/>
            <a:tailEnd/>
          </a:ln>
        </p:spPr>
        <p:txBody>
          <a:bodyPr>
            <a:spAutoFit/>
          </a:bodyPr>
          <a:lstStyle/>
          <a:p>
            <a:pPr algn="ctr"/>
            <a:r>
              <a:rPr lang="en-US" sz="4000" b="1" dirty="0" smtClean="0">
                <a:solidFill>
                  <a:schemeClr val="folHlink"/>
                </a:solidFill>
                <a:effectLst>
                  <a:outerShdw blurRad="38100" dist="38100" dir="2700000" algn="tl">
                    <a:srgbClr val="000000">
                      <a:alpha val="43137"/>
                    </a:srgbClr>
                  </a:outerShdw>
                </a:effectLst>
              </a:rPr>
              <a:t>Maui Nui’s </a:t>
            </a:r>
            <a:r>
              <a:rPr lang="en-US" sz="4000" b="1" dirty="0">
                <a:solidFill>
                  <a:schemeClr val="folHlink"/>
                </a:solidFill>
                <a:effectLst>
                  <a:outerShdw blurRad="38100" dist="38100" dir="2700000" algn="tl">
                    <a:srgbClr val="000000">
                      <a:alpha val="43137"/>
                    </a:srgbClr>
                  </a:outerShdw>
                </a:effectLst>
              </a:rPr>
              <a:t>“Tipping Points”? </a:t>
            </a:r>
          </a:p>
        </p:txBody>
      </p:sp>
    </p:spTree>
    <p:custDataLst>
      <p:tags r:id="rId1"/>
    </p:custDataLst>
  </p:cSld>
  <p:clrMapOvr>
    <a:masterClrMapping/>
  </p:clrMapOvr>
  <p:transition spd="med" advTm="1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5444"/>
                                        </p:tgtEl>
                                        <p:attrNameLst>
                                          <p:attrName>style.visibility</p:attrName>
                                        </p:attrNameLst>
                                      </p:cBhvr>
                                      <p:to>
                                        <p:strVal val="visible"/>
                                      </p:to>
                                    </p:set>
                                    <p:animEffect transition="in" filter="dissolve">
                                      <p:cBhvr>
                                        <p:cTn id="7" dur="1000"/>
                                        <p:tgtEl>
                                          <p:spTgt spid="445444"/>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dissolve">
                                      <p:cBhvr>
                                        <p:cTn id="11"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a:xfrm>
            <a:off x="457200" y="304800"/>
            <a:ext cx="8229600" cy="762000"/>
          </a:xfrm>
        </p:spPr>
        <p:txBody>
          <a:bodyPr/>
          <a:lstStyle/>
          <a:p>
            <a:pPr algn="ctr" eaLnBrk="1" hangingPunct="1">
              <a:defRPr/>
            </a:pPr>
            <a:r>
              <a:rPr lang="en-US" sz="4000" dirty="0" smtClean="0">
                <a:effectLst>
                  <a:outerShdw blurRad="38100" dist="38100" dir="2700000" algn="tl">
                    <a:srgbClr val="000000">
                      <a:alpha val="43137"/>
                    </a:srgbClr>
                  </a:outerShdw>
                </a:effectLst>
              </a:rPr>
              <a:t>Carrying Capacity</a:t>
            </a:r>
          </a:p>
        </p:txBody>
      </p:sp>
      <p:sp>
        <p:nvSpPr>
          <p:cNvPr id="121860" name="Text Box 4"/>
          <p:cNvSpPr txBox="1">
            <a:spLocks noChangeArrowheads="1"/>
          </p:cNvSpPr>
          <p:nvPr/>
        </p:nvSpPr>
        <p:spPr bwMode="auto">
          <a:xfrm>
            <a:off x="0" y="990600"/>
            <a:ext cx="9144000" cy="1754188"/>
          </a:xfrm>
          <a:prstGeom prst="rect">
            <a:avLst/>
          </a:prstGeom>
          <a:noFill/>
          <a:ln w="9525">
            <a:noFill/>
            <a:miter lim="800000"/>
            <a:headEnd/>
            <a:tailEnd/>
          </a:ln>
        </p:spPr>
        <p:txBody>
          <a:bodyPr>
            <a:spAutoFit/>
          </a:bodyPr>
          <a:lstStyle/>
          <a:p>
            <a:pPr>
              <a:defRPr/>
            </a:pPr>
            <a:r>
              <a:rPr lang="en-US" sz="3600" b="1" dirty="0" smtClean="0">
                <a:solidFill>
                  <a:schemeClr val="folHlink"/>
                </a:solidFill>
                <a:effectLst>
                  <a:outerShdw blurRad="38100" dist="38100" dir="2700000" algn="tl">
                    <a:srgbClr val="000000">
                      <a:alpha val="43137"/>
                    </a:srgbClr>
                  </a:outerShdw>
                </a:effectLst>
              </a:rPr>
              <a:t>“The </a:t>
            </a:r>
            <a:r>
              <a:rPr lang="en-US" sz="3600" b="1" dirty="0">
                <a:solidFill>
                  <a:schemeClr val="folHlink"/>
                </a:solidFill>
                <a:effectLst>
                  <a:outerShdw blurRad="38100" dist="38100" dir="2700000" algn="tl">
                    <a:srgbClr val="000000">
                      <a:alpha val="43137"/>
                    </a:srgbClr>
                  </a:outerShdw>
                </a:effectLst>
              </a:rPr>
              <a:t>maximum number of individuals that a given environment can support without detrimental effects</a:t>
            </a:r>
            <a:r>
              <a:rPr lang="en-US" sz="3600" b="1" dirty="0" smtClean="0">
                <a:solidFill>
                  <a:schemeClr val="folHlink"/>
                </a:solidFill>
                <a:effectLst>
                  <a:outerShdw blurRad="38100" dist="38100" dir="2700000" algn="tl">
                    <a:srgbClr val="000000">
                      <a:alpha val="43137"/>
                    </a:srgbClr>
                  </a:outerShdw>
                </a:effectLst>
              </a:rPr>
              <a:t>.” </a:t>
            </a:r>
            <a:endParaRPr lang="en-US" sz="3600" b="1" dirty="0">
              <a:solidFill>
                <a:schemeClr val="folHlink"/>
              </a:solidFill>
              <a:effectLst>
                <a:outerShdw blurRad="38100" dist="38100" dir="2700000" algn="tl">
                  <a:srgbClr val="000000">
                    <a:alpha val="43137"/>
                  </a:srgbClr>
                </a:outerShdw>
              </a:effectLst>
            </a:endParaRPr>
          </a:p>
        </p:txBody>
      </p:sp>
      <p:pic>
        <p:nvPicPr>
          <p:cNvPr id="4" name="Picture 4"/>
          <p:cNvPicPr>
            <a:picLocks noChangeAspect="1" noChangeArrowheads="1"/>
          </p:cNvPicPr>
          <p:nvPr/>
        </p:nvPicPr>
        <p:blipFill>
          <a:blip r:embed="rId3" cstate="print"/>
          <a:srcRect/>
          <a:stretch>
            <a:fillRect/>
          </a:stretch>
        </p:blipFill>
        <p:spPr bwMode="auto">
          <a:xfrm>
            <a:off x="1750615" y="2819400"/>
            <a:ext cx="5642770" cy="3939678"/>
          </a:xfrm>
          <a:prstGeom prst="rect">
            <a:avLst/>
          </a:prstGeom>
          <a:noFill/>
          <a:ln w="9525">
            <a:noFill/>
            <a:miter lim="800000"/>
            <a:headEnd/>
            <a:tailEnd/>
          </a:ln>
        </p:spPr>
      </p:pic>
    </p:spTree>
  </p:cSld>
  <p:clrMapOvr>
    <a:masterClrMapping/>
  </p:clrMapOvr>
  <p:transition spd="med" advTm="8000">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457200" y="304800"/>
            <a:ext cx="8229600" cy="762000"/>
          </a:xfrm>
        </p:spPr>
        <p:txBody>
          <a:bodyPr/>
          <a:lstStyle/>
          <a:p>
            <a:pPr algn="ctr" eaLnBrk="1" hangingPunct="1">
              <a:defRPr/>
            </a:pPr>
            <a:r>
              <a:rPr lang="en-US" sz="4000" dirty="0" smtClean="0">
                <a:effectLst>
                  <a:outerShdw blurRad="38100" dist="38100" dir="2700000" algn="tl">
                    <a:srgbClr val="000000">
                      <a:alpha val="43137"/>
                    </a:srgbClr>
                  </a:outerShdw>
                </a:effectLst>
              </a:rPr>
              <a:t>Carrying Capacity</a:t>
            </a:r>
          </a:p>
        </p:txBody>
      </p:sp>
      <p:sp>
        <p:nvSpPr>
          <p:cNvPr id="121861" name="Text Box 5"/>
          <p:cNvSpPr txBox="1">
            <a:spLocks noChangeArrowheads="1"/>
          </p:cNvSpPr>
          <p:nvPr/>
        </p:nvSpPr>
        <p:spPr bwMode="auto">
          <a:xfrm>
            <a:off x="0" y="1600200"/>
            <a:ext cx="9144000" cy="4524315"/>
          </a:xfrm>
          <a:prstGeom prst="rect">
            <a:avLst/>
          </a:prstGeom>
          <a:noFill/>
          <a:ln w="9525">
            <a:noFill/>
            <a:miter lim="800000"/>
            <a:headEnd/>
            <a:tailEnd/>
          </a:ln>
        </p:spPr>
        <p:txBody>
          <a:bodyPr>
            <a:spAutoFit/>
          </a:bodyPr>
          <a:lstStyle/>
          <a:p>
            <a:pPr>
              <a:defRPr/>
            </a:pPr>
            <a:r>
              <a:rPr lang="en-US" sz="3200" b="1" dirty="0">
                <a:solidFill>
                  <a:schemeClr val="folHlink"/>
                </a:solidFill>
                <a:effectLst>
                  <a:outerShdw blurRad="38100" dist="38100" dir="2700000" algn="tl">
                    <a:srgbClr val="000000">
                      <a:alpha val="43137"/>
                    </a:srgbClr>
                  </a:outerShdw>
                </a:effectLst>
              </a:rPr>
              <a:t>For an island such as Maui the World Tourism Organization uses a technical definition—that   </a:t>
            </a:r>
            <a:r>
              <a:rPr lang="en-US" sz="3200" b="1" i="1" dirty="0">
                <a:solidFill>
                  <a:schemeClr val="folHlink"/>
                </a:solidFill>
                <a:effectLst>
                  <a:outerShdw blurRad="38100" dist="38100" dir="2700000" algn="tl">
                    <a:srgbClr val="000000">
                      <a:alpha val="43137"/>
                    </a:srgbClr>
                  </a:outerShdw>
                </a:effectLst>
              </a:rPr>
              <a:t>carrying capacity </a:t>
            </a:r>
            <a:r>
              <a:rPr lang="en-US" sz="3200" b="1" dirty="0" smtClean="0">
                <a:solidFill>
                  <a:schemeClr val="folHlink"/>
                </a:solidFill>
                <a:effectLst>
                  <a:outerShdw blurRad="38100" dist="38100" dir="2700000" algn="tl">
                    <a:srgbClr val="000000">
                      <a:alpha val="43137"/>
                    </a:srgbClr>
                  </a:outerShdw>
                </a:effectLst>
              </a:rPr>
              <a:t>represents:</a:t>
            </a:r>
          </a:p>
          <a:p>
            <a:pPr>
              <a:defRPr/>
            </a:pPr>
            <a:endParaRPr lang="en-US" sz="3200" b="1" dirty="0" smtClean="0">
              <a:solidFill>
                <a:schemeClr val="folHlink"/>
              </a:solidFill>
              <a:effectLst>
                <a:outerShdw blurRad="38100" dist="38100" dir="2700000" algn="tl">
                  <a:srgbClr val="000000">
                    <a:alpha val="43137"/>
                  </a:srgbClr>
                </a:outerShdw>
              </a:effectLst>
            </a:endParaRPr>
          </a:p>
          <a:p>
            <a:pPr>
              <a:defRPr/>
            </a:pPr>
            <a:r>
              <a:rPr lang="en-US" sz="3200" b="1" i="1" dirty="0" smtClean="0">
                <a:solidFill>
                  <a:schemeClr val="folHlink"/>
                </a:solidFill>
                <a:effectLst>
                  <a:outerShdw blurRad="38100" dist="38100" dir="2700000" algn="tl">
                    <a:srgbClr val="000000">
                      <a:alpha val="43137"/>
                    </a:srgbClr>
                  </a:outerShdw>
                </a:effectLst>
              </a:rPr>
              <a:t>“</a:t>
            </a:r>
            <a:r>
              <a:rPr lang="en-US" sz="3200" b="1" i="1" dirty="0">
                <a:solidFill>
                  <a:schemeClr val="folHlink"/>
                </a:solidFill>
                <a:effectLst>
                  <a:outerShdw blurRad="38100" dist="38100" dir="2700000" algn="tl">
                    <a:srgbClr val="000000">
                      <a:alpha val="43137"/>
                    </a:srgbClr>
                  </a:outerShdw>
                </a:effectLst>
              </a:rPr>
              <a:t>the maximum number of people who may visit a tourist destination at the same time, without causing destruction of the physical, economic and socio-cultural environment and/or an unacceptable decrease in the quality of visitors' satisfaction”</a:t>
            </a:r>
            <a:r>
              <a:rPr lang="en-US" sz="3200" b="1" dirty="0">
                <a:solidFill>
                  <a:schemeClr val="folHlink"/>
                </a:solidFill>
                <a:effectLst>
                  <a:outerShdw blurRad="38100" dist="38100" dir="2700000" algn="tl">
                    <a:srgbClr val="000000">
                      <a:alpha val="43137"/>
                    </a:srgbClr>
                  </a:outerShdw>
                </a:effectLst>
              </a:rPr>
              <a:t> . </a:t>
            </a:r>
          </a:p>
        </p:txBody>
      </p:sp>
    </p:spTree>
  </p:cSld>
  <p:clrMapOvr>
    <a:masterClrMapping/>
  </p:clrMapOvr>
  <p:transition spd="med" advTm="1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1861">
                                            <p:txEl>
                                              <p:pRg st="2" end="2"/>
                                            </p:txEl>
                                          </p:spTgt>
                                        </p:tgtEl>
                                        <p:attrNameLst>
                                          <p:attrName>style.visibility</p:attrName>
                                        </p:attrNameLst>
                                      </p:cBhvr>
                                      <p:to>
                                        <p:strVal val="visible"/>
                                      </p:to>
                                    </p:set>
                                    <p:animEffect transition="in" filter="dissolve">
                                      <p:cBhvr>
                                        <p:cTn id="7" dur="1000"/>
                                        <p:tgtEl>
                                          <p:spTgt spid="1218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447800"/>
            <a:ext cx="5092356" cy="646331"/>
          </a:xfrm>
          <a:prstGeom prst="rect">
            <a:avLst/>
          </a:prstGeom>
          <a:noFill/>
        </p:spPr>
        <p:txBody>
          <a:bodyPr wrap="none">
            <a:spAutoFit/>
          </a:bodyPr>
          <a:lstStyle/>
          <a:p>
            <a:pPr>
              <a:defRPr/>
            </a:pPr>
            <a:r>
              <a:rPr lang="en-US" sz="3600" b="1" dirty="0">
                <a:solidFill>
                  <a:srgbClr val="FFFF00"/>
                </a:solidFill>
                <a:effectLst>
                  <a:outerShdw blurRad="38100" dist="38100" dir="2700000" algn="tl">
                    <a:srgbClr val="000000">
                      <a:alpha val="43137"/>
                    </a:srgbClr>
                  </a:outerShdw>
                </a:effectLst>
              </a:rPr>
              <a:t>Or, in everyday </a:t>
            </a:r>
            <a:r>
              <a:rPr lang="en-US" sz="3600" b="1" dirty="0" smtClean="0">
                <a:solidFill>
                  <a:srgbClr val="FFFF00"/>
                </a:solidFill>
                <a:effectLst>
                  <a:outerShdw blurRad="38100" dist="38100" dir="2700000" algn="tl">
                    <a:srgbClr val="000000">
                      <a:alpha val="43137"/>
                    </a:srgbClr>
                  </a:outerShdw>
                </a:effectLst>
              </a:rPr>
              <a:t>terms…</a:t>
            </a:r>
            <a:endParaRPr lang="en-US" sz="36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457200" y="2133600"/>
            <a:ext cx="8186857" cy="646331"/>
          </a:xfrm>
          <a:prstGeom prst="rect">
            <a:avLst/>
          </a:prstGeom>
          <a:noFill/>
        </p:spPr>
        <p:txBody>
          <a:bodyPr wrap="none" rtlCol="0">
            <a:spAutoFit/>
          </a:bodyPr>
          <a:lstStyle/>
          <a:p>
            <a:r>
              <a:rPr lang="en-US" sz="3600" b="1" dirty="0" smtClean="0">
                <a:solidFill>
                  <a:srgbClr val="FFFF00"/>
                </a:solidFill>
              </a:rPr>
              <a:t>how much congestion and traffic jams…</a:t>
            </a:r>
            <a:endParaRPr lang="en-US" sz="3600" b="1" dirty="0">
              <a:solidFill>
                <a:srgbClr val="FFFF00"/>
              </a:solidFill>
            </a:endParaRPr>
          </a:p>
        </p:txBody>
      </p:sp>
      <p:pic>
        <p:nvPicPr>
          <p:cNvPr id="7" name="Picture 4"/>
          <p:cNvPicPr>
            <a:picLocks noChangeAspect="1" noChangeArrowheads="1"/>
          </p:cNvPicPr>
          <p:nvPr/>
        </p:nvPicPr>
        <p:blipFill>
          <a:blip r:embed="rId2" cstate="print"/>
          <a:srcRect/>
          <a:stretch>
            <a:fillRect/>
          </a:stretch>
        </p:blipFill>
        <p:spPr bwMode="auto">
          <a:xfrm>
            <a:off x="2819400" y="3352800"/>
            <a:ext cx="3432434" cy="2286000"/>
          </a:xfrm>
          <a:prstGeom prst="rect">
            <a:avLst/>
          </a:prstGeom>
          <a:noFill/>
          <a:ln w="9525">
            <a:noFill/>
            <a:miter lim="800000"/>
            <a:headEnd/>
            <a:tailEnd/>
          </a:ln>
        </p:spPr>
      </p:pic>
      <p:sp>
        <p:nvSpPr>
          <p:cNvPr id="9" name="Rectangle 3"/>
          <p:cNvSpPr txBox="1">
            <a:spLocks noChangeArrowheads="1"/>
          </p:cNvSpPr>
          <p:nvPr/>
        </p:nvSpPr>
        <p:spPr bwMode="auto">
          <a:xfrm>
            <a:off x="457200" y="304800"/>
            <a:ext cx="82296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smtClean="0">
                <a:ln>
                  <a:noFill/>
                </a:ln>
                <a:solidFill>
                  <a:schemeClr val="folHlink"/>
                </a:solidFill>
                <a:effectLst>
                  <a:outerShdw blurRad="38100" dist="38100" dir="2700000" algn="tl">
                    <a:srgbClr val="000000">
                      <a:alpha val="43137"/>
                    </a:srgbClr>
                  </a:outerShdw>
                </a:effectLst>
                <a:uLnTx/>
                <a:uFillTx/>
                <a:latin typeface="+mn-lt"/>
                <a:ea typeface="+mn-ea"/>
                <a:cs typeface="+mn-cs"/>
              </a:rPr>
              <a:t>Carrying Capacity</a:t>
            </a:r>
            <a:endParaRPr kumimoji="0" lang="en-US" sz="4000" b="1" i="0" u="none" strike="noStrike" kern="0" cap="none" spc="0" normalizeH="0" baseline="0" noProof="0" dirty="0" smtClean="0">
              <a:ln>
                <a:noFill/>
              </a:ln>
              <a:solidFill>
                <a:schemeClr val="folHlink"/>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ransition spd="med" advTm="3000">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Grp="1" noChangeAspect="1" noChangeArrowheads="1"/>
          </p:cNvPicPr>
          <p:nvPr>
            <p:ph idx="1"/>
          </p:nvPr>
        </p:nvPicPr>
        <p:blipFill>
          <a:blip r:embed="rId2" cstate="print"/>
          <a:srcRect/>
          <a:stretch>
            <a:fillRect/>
          </a:stretch>
        </p:blipFill>
        <p:spPr bwMode="auto">
          <a:xfrm>
            <a:off x="4495800" y="533400"/>
            <a:ext cx="4145846" cy="2332038"/>
          </a:xfrm>
          <a:prstGeom prst="rect">
            <a:avLst/>
          </a:prstGeom>
          <a:noFill/>
          <a:ln w="9525">
            <a:noFill/>
            <a:miter lim="800000"/>
            <a:headEnd/>
            <a:tailEnd/>
          </a:ln>
        </p:spPr>
      </p:pic>
      <p:sp>
        <p:nvSpPr>
          <p:cNvPr id="5" name="TextBox 4"/>
          <p:cNvSpPr txBox="1"/>
          <p:nvPr/>
        </p:nvSpPr>
        <p:spPr>
          <a:xfrm>
            <a:off x="228600" y="990600"/>
            <a:ext cx="4262705" cy="646331"/>
          </a:xfrm>
          <a:prstGeom prst="rect">
            <a:avLst/>
          </a:prstGeom>
          <a:noFill/>
        </p:spPr>
        <p:txBody>
          <a:bodyPr wrap="none" rtlCol="0">
            <a:spAutoFit/>
          </a:bodyPr>
          <a:lstStyle/>
          <a:p>
            <a:r>
              <a:rPr lang="en-US" sz="3600" b="1" dirty="0" smtClean="0">
                <a:solidFill>
                  <a:srgbClr val="FFFF00"/>
                </a:solidFill>
                <a:effectLst>
                  <a:outerShdw blurRad="38100" dist="38100" dir="2700000" algn="tl">
                    <a:srgbClr val="000000">
                      <a:alpha val="43137"/>
                    </a:srgbClr>
                  </a:outerShdw>
                </a:effectLst>
              </a:rPr>
              <a:t>high energy prices…</a:t>
            </a:r>
            <a:endParaRPr lang="en-US" sz="36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4114800" y="3962400"/>
            <a:ext cx="5029200" cy="646331"/>
          </a:xfrm>
          <a:prstGeom prst="rect">
            <a:avLst/>
          </a:prstGeom>
          <a:noFill/>
        </p:spPr>
        <p:txBody>
          <a:bodyPr wrap="square" rtlCol="0">
            <a:spAutoFit/>
          </a:bodyPr>
          <a:lstStyle/>
          <a:p>
            <a:r>
              <a:rPr lang="en-US" sz="3600" b="1" dirty="0" smtClean="0">
                <a:solidFill>
                  <a:srgbClr val="FFFF00"/>
                </a:solidFill>
              </a:rPr>
              <a:t>parking restrictions…</a:t>
            </a:r>
            <a:endParaRPr lang="en-US" sz="3600" b="1" dirty="0">
              <a:solidFill>
                <a:srgbClr val="FFFF00"/>
              </a:solidFill>
            </a:endParaRPr>
          </a:p>
        </p:txBody>
      </p:sp>
      <p:pic>
        <p:nvPicPr>
          <p:cNvPr id="7" name="Picture 2"/>
          <p:cNvPicPr>
            <a:picLocks noChangeAspect="1" noChangeArrowheads="1"/>
          </p:cNvPicPr>
          <p:nvPr/>
        </p:nvPicPr>
        <p:blipFill>
          <a:blip r:embed="rId3" cstate="print"/>
          <a:srcRect/>
          <a:stretch>
            <a:fillRect/>
          </a:stretch>
        </p:blipFill>
        <p:spPr bwMode="auto">
          <a:xfrm>
            <a:off x="470376" y="2767499"/>
            <a:ext cx="3415824" cy="4020164"/>
          </a:xfrm>
          <a:prstGeom prst="rect">
            <a:avLst/>
          </a:prstGeom>
          <a:noFill/>
          <a:ln w="9525">
            <a:noFill/>
            <a:miter lim="800000"/>
            <a:headEnd/>
            <a:tailEnd/>
          </a:ln>
        </p:spPr>
      </p:pic>
    </p:spTree>
  </p:cSld>
  <p:clrMapOvr>
    <a:masterClrMapping/>
  </p:clrMapOvr>
  <p:transition spd="med" advTm="3000">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Grp="1" noChangeAspect="1" noChangeArrowheads="1"/>
          </p:cNvPicPr>
          <p:nvPr>
            <p:ph idx="1"/>
          </p:nvPr>
        </p:nvPicPr>
        <p:blipFill>
          <a:blip r:embed="rId2" cstate="print"/>
          <a:srcRect/>
          <a:stretch>
            <a:fillRect/>
          </a:stretch>
        </p:blipFill>
        <p:spPr bwMode="auto">
          <a:xfrm>
            <a:off x="-762000" y="-1219200"/>
            <a:ext cx="8458200" cy="8562462"/>
          </a:xfrm>
          <a:prstGeom prst="rect">
            <a:avLst/>
          </a:prstGeom>
          <a:noFill/>
          <a:ln w="9525">
            <a:noFill/>
            <a:miter lim="800000"/>
            <a:headEnd/>
            <a:tailEnd/>
          </a:ln>
        </p:spPr>
      </p:pic>
      <p:sp>
        <p:nvSpPr>
          <p:cNvPr id="5" name="Rectangle 4"/>
          <p:cNvSpPr/>
          <p:nvPr/>
        </p:nvSpPr>
        <p:spPr bwMode="auto">
          <a:xfrm>
            <a:off x="-1981200" y="990600"/>
            <a:ext cx="5410200" cy="6629400"/>
          </a:xfrm>
          <a:prstGeom prst="rect">
            <a:avLst/>
          </a:prstGeom>
          <a:solidFill>
            <a:srgbClr val="0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err="1" smtClean="0"/>
              <a:t>HHow</a:t>
            </a:r>
            <a:r>
              <a:rPr lang="en-US" dirty="0" smtClean="0"/>
              <a:t> many more crowded beaches</a:t>
            </a:r>
          </a:p>
          <a:p>
            <a:r>
              <a:rPr lang="en-US" dirty="0" smtClean="0"/>
              <a:t>How many more crowded beaches</a:t>
            </a:r>
          </a:p>
          <a:p>
            <a:pPr marL="0" marR="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rPr>
              <a:t>H</a:t>
            </a:r>
          </a:p>
        </p:txBody>
      </p:sp>
      <p:sp>
        <p:nvSpPr>
          <p:cNvPr id="6" name="Rectangle 5"/>
          <p:cNvSpPr/>
          <p:nvPr/>
        </p:nvSpPr>
        <p:spPr bwMode="auto">
          <a:xfrm>
            <a:off x="1752600" y="6705600"/>
            <a:ext cx="10439400" cy="914400"/>
          </a:xfrm>
          <a:prstGeom prst="rect">
            <a:avLst/>
          </a:prstGeom>
          <a:solidFill>
            <a:srgbClr val="0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2743200" y="-838200"/>
            <a:ext cx="14630400" cy="4114800"/>
          </a:xfrm>
          <a:prstGeom prst="rect">
            <a:avLst/>
          </a:prstGeom>
          <a:solidFill>
            <a:srgbClr val="0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sp>
        <p:nvSpPr>
          <p:cNvPr id="8" name="TextBox 7"/>
          <p:cNvSpPr txBox="1"/>
          <p:nvPr/>
        </p:nvSpPr>
        <p:spPr>
          <a:xfrm>
            <a:off x="-1447800" y="838200"/>
            <a:ext cx="11506200" cy="646331"/>
          </a:xfrm>
          <a:prstGeom prst="rect">
            <a:avLst/>
          </a:prstGeom>
          <a:noFill/>
        </p:spPr>
        <p:txBody>
          <a:bodyPr wrap="square" rtlCol="0">
            <a:spAutoFit/>
          </a:bodyPr>
          <a:lstStyle/>
          <a:p>
            <a:pPr algn="ctr"/>
            <a:r>
              <a:rPr lang="en-US" sz="3600" b="1" dirty="0" smtClean="0">
                <a:solidFill>
                  <a:srgbClr val="FFFF00"/>
                </a:solidFill>
              </a:rPr>
              <a:t>polluted  and overcrowded beaches…</a:t>
            </a:r>
            <a:endParaRPr lang="en-US" sz="3600" b="1" dirty="0">
              <a:solidFill>
                <a:srgbClr val="FFFF00"/>
              </a:solidFill>
            </a:endParaRPr>
          </a:p>
        </p:txBody>
      </p:sp>
      <p:pic>
        <p:nvPicPr>
          <p:cNvPr id="9" name="Picture 2"/>
          <p:cNvPicPr>
            <a:picLocks noChangeAspect="1" noChangeArrowheads="1"/>
          </p:cNvPicPr>
          <p:nvPr/>
        </p:nvPicPr>
        <p:blipFill>
          <a:blip r:embed="rId3" cstate="print"/>
          <a:srcRect/>
          <a:stretch>
            <a:fillRect/>
          </a:stretch>
        </p:blipFill>
        <p:spPr bwMode="auto">
          <a:xfrm>
            <a:off x="-838200" y="3276600"/>
            <a:ext cx="4067850" cy="2697162"/>
          </a:xfrm>
          <a:prstGeom prst="rect">
            <a:avLst/>
          </a:prstGeom>
          <a:noFill/>
          <a:ln w="9525">
            <a:noFill/>
            <a:miter lim="800000"/>
            <a:headEnd/>
            <a:tailEnd/>
          </a:ln>
        </p:spPr>
      </p:pic>
    </p:spTree>
  </p:cSld>
  <p:clrMapOvr>
    <a:masterClrMapping/>
  </p:clrMapOvr>
  <p:transition spd="med" advTm="3000">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p:cNvPicPr>
            <a:picLocks noGrp="1" noChangeAspect="1" noChangeArrowheads="1"/>
          </p:cNvPicPr>
          <p:nvPr>
            <p:ph idx="1"/>
          </p:nvPr>
        </p:nvPicPr>
        <p:blipFill>
          <a:blip r:embed="rId2" cstate="print"/>
          <a:srcRect/>
          <a:stretch>
            <a:fillRect/>
          </a:stretch>
        </p:blipFill>
        <p:spPr bwMode="auto">
          <a:xfrm>
            <a:off x="4724400" y="0"/>
            <a:ext cx="1445260" cy="2167890"/>
          </a:xfrm>
          <a:prstGeom prst="rect">
            <a:avLst/>
          </a:prstGeom>
          <a:noFill/>
          <a:ln w="9525">
            <a:noFill/>
            <a:miter lim="800000"/>
            <a:headEnd/>
            <a:tailEnd/>
          </a:ln>
        </p:spPr>
      </p:pic>
      <p:sp>
        <p:nvSpPr>
          <p:cNvPr id="5" name="TextBox 4"/>
          <p:cNvSpPr txBox="1"/>
          <p:nvPr/>
        </p:nvSpPr>
        <p:spPr>
          <a:xfrm>
            <a:off x="0" y="381000"/>
            <a:ext cx="9078632" cy="646331"/>
          </a:xfrm>
          <a:prstGeom prst="rect">
            <a:avLst/>
          </a:prstGeom>
          <a:noFill/>
        </p:spPr>
        <p:txBody>
          <a:bodyPr wrap="square" rtlCol="0">
            <a:spAutoFit/>
          </a:bodyPr>
          <a:lstStyle/>
          <a:p>
            <a:r>
              <a:rPr lang="en-US" sz="3600" b="1" dirty="0" smtClean="0">
                <a:solidFill>
                  <a:srgbClr val="FFFF00"/>
                </a:solidFill>
              </a:rPr>
              <a:t>watering restrictions…</a:t>
            </a:r>
            <a:endParaRPr lang="en-US" sz="3600" b="1" dirty="0">
              <a:solidFill>
                <a:srgbClr val="FFFF00"/>
              </a:solidFill>
            </a:endParaRPr>
          </a:p>
        </p:txBody>
      </p:sp>
      <p:sp>
        <p:nvSpPr>
          <p:cNvPr id="4" name="TextBox 3"/>
          <p:cNvSpPr txBox="1"/>
          <p:nvPr/>
        </p:nvSpPr>
        <p:spPr>
          <a:xfrm>
            <a:off x="0" y="6019800"/>
            <a:ext cx="9189560" cy="646331"/>
          </a:xfrm>
          <a:prstGeom prst="rect">
            <a:avLst/>
          </a:prstGeom>
          <a:noFill/>
        </p:spPr>
        <p:txBody>
          <a:bodyPr wrap="square" rtlCol="0">
            <a:spAutoFit/>
          </a:bodyPr>
          <a:lstStyle/>
          <a:p>
            <a:r>
              <a:rPr lang="en-US" sz="3600" b="1" dirty="0" smtClean="0">
                <a:solidFill>
                  <a:srgbClr val="FFFF00"/>
                </a:solidFill>
              </a:rPr>
              <a:t>“</a:t>
            </a:r>
            <a:r>
              <a:rPr lang="en-US" sz="3600" b="1" dirty="0" err="1" smtClean="0">
                <a:solidFill>
                  <a:srgbClr val="FFFF00"/>
                </a:solidFill>
              </a:rPr>
              <a:t>McMansions</a:t>
            </a:r>
            <a:r>
              <a:rPr lang="en-US" sz="3600" b="1" dirty="0" smtClean="0">
                <a:solidFill>
                  <a:srgbClr val="FFFF00"/>
                </a:solidFill>
              </a:rPr>
              <a:t>” built in gated communities…</a:t>
            </a:r>
            <a:endParaRPr lang="en-US" sz="3600" b="1" dirty="0">
              <a:solidFill>
                <a:srgbClr val="FFFF00"/>
              </a:solidFill>
            </a:endParaRPr>
          </a:p>
        </p:txBody>
      </p:sp>
      <p:pic>
        <p:nvPicPr>
          <p:cNvPr id="8" name="Picture 1"/>
          <p:cNvPicPr>
            <a:picLocks noChangeAspect="1" noChangeArrowheads="1"/>
          </p:cNvPicPr>
          <p:nvPr/>
        </p:nvPicPr>
        <p:blipFill>
          <a:blip r:embed="rId3" cstate="print">
            <a:clrChange>
              <a:clrFrom>
                <a:srgbClr val="221A18"/>
              </a:clrFrom>
              <a:clrTo>
                <a:srgbClr val="221A18">
                  <a:alpha val="0"/>
                </a:srgbClr>
              </a:clrTo>
            </a:clrChange>
            <a:grayscl/>
          </a:blip>
          <a:srcRect/>
          <a:stretch>
            <a:fillRect/>
          </a:stretch>
        </p:blipFill>
        <p:spPr bwMode="auto">
          <a:xfrm>
            <a:off x="2362200" y="2286000"/>
            <a:ext cx="4876800" cy="3657600"/>
          </a:xfrm>
          <a:prstGeom prst="rect">
            <a:avLst/>
          </a:prstGeom>
          <a:noFill/>
          <a:ln w="9525">
            <a:noFill/>
            <a:miter lim="800000"/>
            <a:headEnd/>
            <a:tailEnd/>
          </a:ln>
        </p:spPr>
      </p:pic>
      <p:sp>
        <p:nvSpPr>
          <p:cNvPr id="7" name="Rectangle 6"/>
          <p:cNvSpPr/>
          <p:nvPr/>
        </p:nvSpPr>
        <p:spPr bwMode="auto">
          <a:xfrm>
            <a:off x="2057400" y="2209800"/>
            <a:ext cx="6096000" cy="304800"/>
          </a:xfrm>
          <a:prstGeom prst="rect">
            <a:avLst/>
          </a:prstGeom>
          <a:solidFill>
            <a:srgbClr val="0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spd="med" advTm="3000">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1" name="Picture 3"/>
          <p:cNvPicPr>
            <a:picLocks noGrp="1" noChangeAspect="1" noChangeArrowheads="1"/>
          </p:cNvPicPr>
          <p:nvPr>
            <p:ph idx="1"/>
          </p:nvPr>
        </p:nvPicPr>
        <p:blipFill>
          <a:blip r:embed="rId2" cstate="print"/>
          <a:srcRect/>
          <a:stretch>
            <a:fillRect/>
          </a:stretch>
        </p:blipFill>
        <p:spPr bwMode="auto">
          <a:xfrm>
            <a:off x="1676399" y="1905000"/>
            <a:ext cx="5565847" cy="4081621"/>
          </a:xfrm>
          <a:prstGeom prst="rect">
            <a:avLst/>
          </a:prstGeom>
          <a:noFill/>
          <a:ln w="9525">
            <a:noFill/>
            <a:miter lim="800000"/>
            <a:headEnd/>
            <a:tailEnd/>
          </a:ln>
        </p:spPr>
      </p:pic>
      <p:sp>
        <p:nvSpPr>
          <p:cNvPr id="7" name="TextBox 6"/>
          <p:cNvSpPr txBox="1"/>
          <p:nvPr/>
        </p:nvSpPr>
        <p:spPr>
          <a:xfrm>
            <a:off x="0" y="381000"/>
            <a:ext cx="8991600" cy="1200329"/>
          </a:xfrm>
          <a:prstGeom prst="rect">
            <a:avLst/>
          </a:prstGeom>
          <a:noFill/>
        </p:spPr>
        <p:txBody>
          <a:bodyPr wrap="square" rtlCol="0">
            <a:spAutoFit/>
          </a:bodyPr>
          <a:lstStyle/>
          <a:p>
            <a:r>
              <a:rPr lang="en-US" sz="3600" b="1" dirty="0" smtClean="0">
                <a:solidFill>
                  <a:srgbClr val="FFFF00"/>
                </a:solidFill>
              </a:rPr>
              <a:t>and costly imported food and goods can we afford?</a:t>
            </a:r>
            <a:endParaRPr lang="en-US" sz="3600" b="1" dirty="0">
              <a:solidFill>
                <a:srgbClr val="FFFF00"/>
              </a:solidFill>
            </a:endParaRPr>
          </a:p>
        </p:txBody>
      </p:sp>
    </p:spTree>
  </p:cSld>
  <p:clrMapOvr>
    <a:masterClrMapping/>
  </p:clrMapOvr>
  <p:transition spd="med" advTm="3000">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57200" y="533400"/>
            <a:ext cx="8229600" cy="1447800"/>
          </a:xfrm>
        </p:spPr>
        <p:txBody>
          <a:bodyPr/>
          <a:lstStyle/>
          <a:p>
            <a:pPr algn="ctr" eaLnBrk="1" hangingPunct="1"/>
            <a:r>
              <a:rPr lang="en-US" sz="8000" dirty="0" smtClean="0">
                <a:effectLst>
                  <a:outerShdw blurRad="38100" dist="38100" dir="2700000" algn="tl">
                    <a:srgbClr val="000000">
                      <a:alpha val="43137"/>
                    </a:srgbClr>
                  </a:outerShdw>
                </a:effectLst>
              </a:rPr>
              <a:t>Tipping Points</a:t>
            </a:r>
          </a:p>
        </p:txBody>
      </p:sp>
      <p:sp>
        <p:nvSpPr>
          <p:cNvPr id="3" name="Rectangle 8"/>
          <p:cNvSpPr txBox="1">
            <a:spLocks noChangeArrowheads="1"/>
          </p:cNvSpPr>
          <p:nvPr/>
        </p:nvSpPr>
        <p:spPr bwMode="auto">
          <a:xfrm>
            <a:off x="0" y="2743200"/>
            <a:ext cx="91440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smtClean="0">
                <a:ln>
                  <a:noFill/>
                </a:ln>
                <a:solidFill>
                  <a:srgbClr val="FFFF00"/>
                </a:solidFill>
                <a:effectLst>
                  <a:outerShdw blurRad="38100" dist="38100" dir="2700000" algn="tl">
                    <a:srgbClr val="000000">
                      <a:alpha val="43137"/>
                    </a:srgbClr>
                  </a:outerShdw>
                </a:effectLst>
                <a:uLnTx/>
                <a:uFillTx/>
                <a:latin typeface="+mj-lt"/>
                <a:ea typeface="+mj-ea"/>
                <a:cs typeface="+mj-cs"/>
              </a:rPr>
              <a:t>"the levels at which the momentum for change—whether desirable or undesirable—becomes unstoppable"</a:t>
            </a:r>
            <a:endParaRPr kumimoji="0" lang="en-US" sz="4400" b="1" i="0" u="none" strike="noStrike" kern="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spd="med"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10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a:off x="1905000" y="1371600"/>
            <a:ext cx="2590800" cy="2438400"/>
          </a:xfrm>
          <a:prstGeom prst="ellipse">
            <a:avLst/>
          </a:prstGeom>
          <a:noFill/>
          <a:ln w="7620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accent6">
                    <a:lumMod val="60000"/>
                    <a:lumOff val="40000"/>
                  </a:schemeClr>
                </a:solidFill>
                <a:effectLst/>
                <a:latin typeface="Times New Roman" pitchFamily="18" charset="0"/>
              </a:rPr>
              <a:t>Housing</a:t>
            </a:r>
          </a:p>
        </p:txBody>
      </p:sp>
      <p:sp>
        <p:nvSpPr>
          <p:cNvPr id="13" name="Oval 12"/>
          <p:cNvSpPr/>
          <p:nvPr/>
        </p:nvSpPr>
        <p:spPr bwMode="auto">
          <a:xfrm>
            <a:off x="4648200" y="1447800"/>
            <a:ext cx="2590800" cy="2438400"/>
          </a:xfrm>
          <a:prstGeom prst="ellipse">
            <a:avLst/>
          </a:prstGeom>
          <a:noFill/>
          <a:ln w="762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Times New Roman" pitchFamily="18" charset="0"/>
              </a:rPr>
              <a:t>Infrastructure</a:t>
            </a:r>
          </a:p>
        </p:txBody>
      </p:sp>
      <p:sp>
        <p:nvSpPr>
          <p:cNvPr id="14" name="Oval 13"/>
          <p:cNvSpPr/>
          <p:nvPr/>
        </p:nvSpPr>
        <p:spPr bwMode="auto">
          <a:xfrm>
            <a:off x="4343400" y="2667000"/>
            <a:ext cx="2590800" cy="2438400"/>
          </a:xfrm>
          <a:prstGeom prst="ellipse">
            <a:avLst/>
          </a:prstGeom>
          <a:no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lumMod val="40000"/>
                    <a:lumOff val="60000"/>
                  </a:schemeClr>
                </a:solidFill>
                <a:effectLst/>
                <a:latin typeface="Times New Roman" pitchFamily="18" charset="0"/>
              </a:rPr>
              <a:t>Water</a:t>
            </a:r>
          </a:p>
        </p:txBody>
      </p:sp>
      <p:sp>
        <p:nvSpPr>
          <p:cNvPr id="15" name="Oval 14"/>
          <p:cNvSpPr/>
          <p:nvPr/>
        </p:nvSpPr>
        <p:spPr bwMode="auto">
          <a:xfrm>
            <a:off x="2819400" y="3276600"/>
            <a:ext cx="2590800" cy="2438400"/>
          </a:xfrm>
          <a:prstGeom prst="ellipse">
            <a:avLst/>
          </a:pr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00"/>
                </a:solidFill>
                <a:effectLst/>
                <a:latin typeface="Times New Roman" pitchFamily="18" charset="0"/>
              </a:rPr>
              <a:t>Tourism</a:t>
            </a:r>
          </a:p>
          <a:p>
            <a:pPr marL="0" marR="0" indent="0" algn="ctr" defTabSz="914400" rtl="0" eaLnBrk="1" fontAlgn="base" latinLnBrk="0" hangingPunct="1">
              <a:lnSpc>
                <a:spcPct val="100000"/>
              </a:lnSpc>
              <a:spcBef>
                <a:spcPct val="0"/>
              </a:spcBef>
              <a:spcAft>
                <a:spcPct val="0"/>
              </a:spcAft>
              <a:buClrTx/>
              <a:buSzTx/>
              <a:buFontTx/>
              <a:buNone/>
              <a:tabLst/>
            </a:pPr>
            <a:r>
              <a:rPr lang="en-US" sz="2400" b="1" dirty="0" smtClean="0">
                <a:solidFill>
                  <a:srgbClr val="FFFF00"/>
                </a:solidFill>
              </a:rPr>
              <a:t>Impact</a:t>
            </a:r>
            <a:endParaRPr kumimoji="0" lang="en-US" sz="2400" b="1" i="0" u="none" strike="noStrike" cap="none" normalizeH="0" baseline="0" dirty="0" smtClean="0">
              <a:ln>
                <a:noFill/>
              </a:ln>
              <a:solidFill>
                <a:srgbClr val="FFFF00"/>
              </a:solidFill>
              <a:effectLst/>
              <a:latin typeface="Times New Roman" pitchFamily="18" charset="0"/>
            </a:endParaRPr>
          </a:p>
        </p:txBody>
      </p:sp>
      <p:sp>
        <p:nvSpPr>
          <p:cNvPr id="16" name="Oval 15"/>
          <p:cNvSpPr/>
          <p:nvPr/>
        </p:nvSpPr>
        <p:spPr bwMode="auto">
          <a:xfrm>
            <a:off x="1828800" y="2286000"/>
            <a:ext cx="2590800" cy="243840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0000"/>
                </a:solidFill>
                <a:effectLst/>
                <a:latin typeface="Times New Roman" pitchFamily="18" charset="0"/>
              </a:rPr>
              <a:t>Jobs</a:t>
            </a:r>
          </a:p>
        </p:txBody>
      </p:sp>
      <p:sp>
        <p:nvSpPr>
          <p:cNvPr id="12" name="Oval 11"/>
          <p:cNvSpPr/>
          <p:nvPr/>
        </p:nvSpPr>
        <p:spPr bwMode="auto">
          <a:xfrm>
            <a:off x="3962400" y="1066800"/>
            <a:ext cx="2590800" cy="2438400"/>
          </a:xfrm>
          <a:prstGeom prst="ellipse">
            <a:avLst/>
          </a:prstGeom>
          <a:noFill/>
          <a:ln w="76200" cap="flat" cmpd="sng" algn="ctr">
            <a:solidFill>
              <a:srgbClr val="CC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CC3300"/>
                </a:solidFill>
                <a:effectLst/>
                <a:latin typeface="Times New Roman" pitchFamily="18" charset="0"/>
              </a:rPr>
              <a:t>Transportation</a:t>
            </a:r>
          </a:p>
        </p:txBody>
      </p:sp>
      <p:sp>
        <p:nvSpPr>
          <p:cNvPr id="17" name="Oval 16"/>
          <p:cNvSpPr/>
          <p:nvPr/>
        </p:nvSpPr>
        <p:spPr bwMode="auto">
          <a:xfrm>
            <a:off x="3124200" y="762000"/>
            <a:ext cx="2590800" cy="2438400"/>
          </a:xfrm>
          <a:prstGeom prst="ellipse">
            <a:avLst/>
          </a:prstGeom>
          <a:noFill/>
          <a:ln w="7620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a:p>
            <a:pPr marL="0" marR="0" indent="0" algn="ctr" defTabSz="914400" rtl="0" eaLnBrk="1" fontAlgn="base" latinLnBrk="0" hangingPunct="1">
              <a:lnSpc>
                <a:spcPct val="100000"/>
              </a:lnSpc>
              <a:spcBef>
                <a:spcPct val="0"/>
              </a:spcBef>
              <a:spcAft>
                <a:spcPct val="0"/>
              </a:spcAft>
              <a:buClrTx/>
              <a:buSzTx/>
              <a:buFontTx/>
              <a:buNone/>
              <a:tabLst/>
            </a:pPr>
            <a:endParaRPr lang="en-US" dirty="0" smtClean="0"/>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effectLst/>
                <a:latin typeface="Times New Roman" pitchFamily="18" charset="0"/>
              </a:rPr>
              <a:t>Population</a:t>
            </a:r>
          </a:p>
          <a:p>
            <a:pPr marL="0" marR="0" indent="0" algn="ctr" defTabSz="914400" rtl="0" eaLnBrk="1" fontAlgn="base" latinLnBrk="0" hangingPunct="1">
              <a:lnSpc>
                <a:spcPct val="100000"/>
              </a:lnSpc>
              <a:spcBef>
                <a:spcPct val="0"/>
              </a:spcBef>
              <a:spcAft>
                <a:spcPct val="0"/>
              </a:spcAft>
              <a:buClrTx/>
              <a:buSzTx/>
              <a:buFontTx/>
              <a:buNone/>
              <a:tabLst/>
            </a:pPr>
            <a:r>
              <a:rPr lang="en-US" sz="2000" b="1" dirty="0" smtClean="0"/>
              <a:t>Growth</a:t>
            </a:r>
            <a:endParaRPr kumimoji="0" lang="en-US" sz="2000" b="1" i="0" u="none" strike="noStrike" cap="none" normalizeH="0" baseline="0" dirty="0" smtClean="0">
              <a:ln>
                <a:noFill/>
              </a:ln>
              <a:effectLst/>
              <a:latin typeface="Times New Roman" pitchFamily="18" charset="0"/>
            </a:endParaRPr>
          </a:p>
        </p:txBody>
      </p:sp>
      <p:sp>
        <p:nvSpPr>
          <p:cNvPr id="18" name="TextBox 17"/>
          <p:cNvSpPr txBox="1"/>
          <p:nvPr/>
        </p:nvSpPr>
        <p:spPr>
          <a:xfrm>
            <a:off x="0" y="228600"/>
            <a:ext cx="9144000" cy="523220"/>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Carrying Capacity Factors Become Interrelated </a:t>
            </a:r>
            <a:endParaRPr lang="en-US" sz="2800" b="1" dirty="0">
              <a:solidFill>
                <a:srgbClr val="FFFF00"/>
              </a:solidFill>
              <a:effectLst>
                <a:outerShdw blurRad="38100" dist="38100" dir="2700000" algn="tl">
                  <a:srgbClr val="000000">
                    <a:alpha val="43137"/>
                  </a:srgbClr>
                </a:outerShdw>
              </a:effectLst>
            </a:endParaRPr>
          </a:p>
        </p:txBody>
      </p:sp>
    </p:spTree>
  </p:cSld>
  <p:clrMapOvr>
    <a:masterClrMapping/>
  </p:clrMapOvr>
  <p:transition spd="med" advClick="0" advTm="4000">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0"/>
            <a:ext cx="8229600" cy="6555641"/>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Any attempt at long-range planning  tries to stay within acceptable parameters.</a:t>
            </a:r>
          </a:p>
          <a:p>
            <a:endParaRPr lang="en-US" sz="2800" b="1" dirty="0" smtClean="0">
              <a:solidFill>
                <a:srgbClr val="FFFF00"/>
              </a:solidFill>
              <a:effectLst>
                <a:outerShdw blurRad="38100" dist="38100" dir="2700000" algn="tl">
                  <a:srgbClr val="000000">
                    <a:alpha val="43137"/>
                  </a:srgbClr>
                </a:outerShdw>
              </a:effectLst>
            </a:endParaRPr>
          </a:p>
          <a:p>
            <a:r>
              <a:rPr lang="en-US" sz="2800" b="1" dirty="0" smtClean="0">
                <a:solidFill>
                  <a:srgbClr val="FFFF00"/>
                </a:solidFill>
                <a:effectLst>
                  <a:outerShdw blurRad="38100" dist="38100" dir="2700000" algn="tl">
                    <a:srgbClr val="000000">
                      <a:alpha val="43137"/>
                    </a:srgbClr>
                  </a:outerShdw>
                </a:effectLst>
              </a:rPr>
              <a:t>Nevertheless, initial  resident population growth estimates for Maui were almost 11% below actual 2010 numbers—and indeed 2010 Maui resident population topped the projected 2015 levels by 3%. Given that growth rate, it’s plausible that by 2030 total de facto population—residents plus visitors could near 280,000. Where will everyone live, work, be schooled, play, etc?</a:t>
            </a:r>
          </a:p>
          <a:p>
            <a:endParaRPr lang="en-US" sz="2800" b="1" dirty="0" smtClean="0">
              <a:solidFill>
                <a:srgbClr val="FFFF00"/>
              </a:solidFill>
              <a:effectLst>
                <a:outerShdw blurRad="38100" dist="38100" dir="2700000" algn="tl">
                  <a:srgbClr val="000000">
                    <a:alpha val="43137"/>
                  </a:srgbClr>
                </a:outerShdw>
              </a:effectLst>
            </a:endParaRPr>
          </a:p>
          <a:p>
            <a:r>
              <a:rPr lang="en-US" sz="2800" b="1" dirty="0" smtClean="0">
                <a:solidFill>
                  <a:srgbClr val="FFFF00"/>
                </a:solidFill>
                <a:effectLst>
                  <a:outerShdw blurRad="38100" dist="38100" dir="2700000" algn="tl">
                    <a:srgbClr val="000000">
                      <a:alpha val="43137"/>
                    </a:srgbClr>
                  </a:outerShdw>
                </a:effectLst>
              </a:rPr>
              <a:t>And yet, even the original projections did not take into account The Great Recession and effects of spiraling energy costs.</a:t>
            </a:r>
          </a:p>
        </p:txBody>
      </p:sp>
    </p:spTree>
  </p:cSld>
  <p:clrMapOvr>
    <a:masterClrMapping/>
  </p:clrMapOvr>
  <p:transition advClick="0" advTm="12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2000"/>
                                        <p:tgtEl>
                                          <p:spTgt spid="4">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dissolve">
                                      <p:cBhvr>
                                        <p:cTn id="11" dur="1000"/>
                                        <p:tgtEl>
                                          <p:spTgt spid="4">
                                            <p:txEl>
                                              <p:pRg st="2" end="2"/>
                                            </p:txEl>
                                          </p:spTgt>
                                        </p:tgtEl>
                                      </p:cBhvr>
                                    </p:animEffect>
                                  </p:childTnLst>
                                </p:cTn>
                              </p:par>
                            </p:childTnLst>
                          </p:cTn>
                        </p:par>
                        <p:par>
                          <p:cTn id="12" fill="hold">
                            <p:stCondLst>
                              <p:cond delay="3000"/>
                            </p:stCondLst>
                            <p:childTnLst>
                              <p:par>
                                <p:cTn id="13" presetID="9" presetClass="entr" presetSubtype="0" fill="hold" nodeType="after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dissolve">
                                      <p:cBhvr>
                                        <p:cTn id="15"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0" y="762000"/>
            <a:ext cx="9144000" cy="892552"/>
          </a:xfrm>
          <a:prstGeom prst="rect">
            <a:avLst/>
          </a:prstGeom>
          <a:noFill/>
        </p:spPr>
        <p:txBody>
          <a:bodyPr wrap="square" rtlCol="0">
            <a:spAutoFit/>
          </a:bodyPr>
          <a:lstStyle/>
          <a:p>
            <a:pPr algn="ctr"/>
            <a:r>
              <a:rPr lang="en-US" sz="2600" b="1" dirty="0" smtClean="0">
                <a:solidFill>
                  <a:srgbClr val="FFFF00"/>
                </a:solidFill>
                <a:effectLst>
                  <a:outerShdw blurRad="38100" dist="38100" dir="2700000" algn="tl">
                    <a:srgbClr val="000000">
                      <a:alpha val="43137"/>
                    </a:srgbClr>
                  </a:outerShdw>
                </a:effectLst>
              </a:rPr>
              <a:t>Actual Versus Projected 2010 Maui County Resident Population</a:t>
            </a:r>
            <a:endParaRPr lang="en-US" sz="2600" b="1" dirty="0">
              <a:solidFill>
                <a:srgbClr val="FFFF00"/>
              </a:solidFill>
              <a:effectLst>
                <a:outerShdw blurRad="38100" dist="38100" dir="2700000" algn="tl">
                  <a:srgbClr val="000000">
                    <a:alpha val="43137"/>
                  </a:srgbClr>
                </a:outerShdw>
              </a:effectLst>
            </a:endParaRPr>
          </a:p>
        </p:txBody>
      </p:sp>
    </p:spTree>
  </p:cSld>
  <p:clrMapOvr>
    <a:masterClrMapping/>
  </p:clrMapOvr>
  <p:transition advClick="0" advTm="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2" grpId="1">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0" y="0"/>
            <a:ext cx="9144000" cy="701675"/>
          </a:xfrm>
          <a:prstGeom prst="rect">
            <a:avLst/>
          </a:prstGeom>
          <a:solidFill>
            <a:srgbClr val="000080"/>
          </a:solidFill>
          <a:ln w="9525">
            <a:noFill/>
            <a:miter lim="800000"/>
            <a:headEnd/>
            <a:tailEnd/>
          </a:ln>
        </p:spPr>
        <p:txBody>
          <a:bodyPr>
            <a:spAutoFit/>
          </a:bodyPr>
          <a:lstStyle/>
          <a:p>
            <a:pPr algn="ctr"/>
            <a:r>
              <a:rPr lang="en-US" sz="4000" b="1">
                <a:solidFill>
                  <a:schemeClr val="folHlink"/>
                </a:solidFill>
              </a:rPr>
              <a:t>De Facto Population 1980 - 2030 </a:t>
            </a:r>
          </a:p>
        </p:txBody>
      </p:sp>
      <p:sp>
        <p:nvSpPr>
          <p:cNvPr id="386052" name="Text Box 4"/>
          <p:cNvSpPr txBox="1">
            <a:spLocks noChangeArrowheads="1"/>
          </p:cNvSpPr>
          <p:nvPr/>
        </p:nvSpPr>
        <p:spPr bwMode="auto">
          <a:xfrm>
            <a:off x="0" y="800100"/>
            <a:ext cx="9144000" cy="457200"/>
          </a:xfrm>
          <a:prstGeom prst="rect">
            <a:avLst/>
          </a:prstGeom>
          <a:noFill/>
          <a:ln w="9525">
            <a:noFill/>
            <a:miter lim="800000"/>
            <a:headEnd/>
            <a:tailEnd/>
          </a:ln>
        </p:spPr>
        <p:txBody>
          <a:bodyPr>
            <a:spAutoFit/>
          </a:bodyPr>
          <a:lstStyle/>
          <a:p>
            <a:pPr algn="ctr"/>
            <a:r>
              <a:rPr lang="en-US" sz="2400" b="1" dirty="0" smtClean="0">
                <a:solidFill>
                  <a:schemeClr val="folHlink"/>
                </a:solidFill>
              </a:rPr>
              <a:t>Projected </a:t>
            </a:r>
            <a:r>
              <a:rPr lang="en-US" sz="2400" b="1" dirty="0">
                <a:solidFill>
                  <a:schemeClr val="folHlink"/>
                </a:solidFill>
              </a:rPr>
              <a:t>2030 Visitor Population Will Be </a:t>
            </a:r>
            <a:r>
              <a:rPr lang="en-US" sz="2400" b="1" dirty="0" smtClean="0">
                <a:solidFill>
                  <a:schemeClr val="folHlink"/>
                </a:solidFill>
              </a:rPr>
              <a:t>36% </a:t>
            </a:r>
            <a:r>
              <a:rPr lang="en-US" sz="2400" b="1" dirty="0">
                <a:solidFill>
                  <a:schemeClr val="folHlink"/>
                </a:solidFill>
              </a:rPr>
              <a:t>Above </a:t>
            </a:r>
            <a:r>
              <a:rPr lang="en-US" sz="2400" b="1" dirty="0" smtClean="0">
                <a:solidFill>
                  <a:schemeClr val="folHlink"/>
                </a:solidFill>
              </a:rPr>
              <a:t>2010 </a:t>
            </a:r>
            <a:endParaRPr lang="en-US" sz="2400" b="1" dirty="0">
              <a:solidFill>
                <a:schemeClr val="folHlink"/>
              </a:solidFill>
            </a:endParaRPr>
          </a:p>
        </p:txBody>
      </p:sp>
      <p:graphicFrame>
        <p:nvGraphicFramePr>
          <p:cNvPr id="5" name="Chart 4"/>
          <p:cNvGraphicFramePr/>
          <p:nvPr/>
        </p:nvGraphicFramePr>
        <p:xfrm>
          <a:off x="0" y="1308100"/>
          <a:ext cx="9144000" cy="55499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524000" y="1981200"/>
            <a:ext cx="2165978" cy="646331"/>
          </a:xfrm>
          <a:prstGeom prst="rect">
            <a:avLst/>
          </a:prstGeom>
          <a:noFill/>
        </p:spPr>
        <p:txBody>
          <a:bodyPr wrap="none" rtlCol="0">
            <a:spAutoFit/>
          </a:bodyPr>
          <a:lstStyle/>
          <a:p>
            <a:r>
              <a:rPr lang="en-US" b="1" dirty="0" smtClean="0">
                <a:solidFill>
                  <a:schemeClr val="accent6">
                    <a:lumMod val="60000"/>
                    <a:lumOff val="40000"/>
                  </a:schemeClr>
                </a:solidFill>
              </a:rPr>
              <a:t>Resident population</a:t>
            </a:r>
          </a:p>
          <a:p>
            <a:r>
              <a:rPr lang="en-US" b="1" dirty="0" smtClean="0">
                <a:solidFill>
                  <a:srgbClr val="FFFF00"/>
                </a:solidFill>
              </a:rPr>
              <a:t>Visitor population</a:t>
            </a:r>
            <a:endParaRPr lang="en-US" b="1" dirty="0">
              <a:solidFill>
                <a:srgbClr val="FFFF00"/>
              </a:solidFill>
            </a:endParaRPr>
          </a:p>
        </p:txBody>
      </p:sp>
    </p:spTree>
  </p:cSld>
  <p:clrMapOvr>
    <a:masterClrMapping/>
  </p:clrMapOvr>
  <p:transition spd="med" advClick="0" advTm="9000">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 name="Object 2"/>
          <p:cNvGraphicFramePr>
            <a:graphicFrameLocks noGrp="1" noChangeAspect="1"/>
          </p:cNvGraphicFramePr>
          <p:nvPr>
            <p:ph type="chart" idx="1"/>
          </p:nvPr>
        </p:nvGraphicFramePr>
        <p:xfrm>
          <a:off x="685799" y="1154113"/>
          <a:ext cx="8001001" cy="4019550"/>
        </p:xfrm>
        <a:graphic>
          <a:graphicData uri="http://schemas.openxmlformats.org/drawingml/2006/chart">
            <c:chart xmlns:c="http://schemas.openxmlformats.org/drawingml/2006/chart" xmlns:r="http://schemas.openxmlformats.org/officeDocument/2006/relationships" r:id="rId3"/>
          </a:graphicData>
        </a:graphic>
      </p:graphicFrame>
      <p:sp>
        <p:nvSpPr>
          <p:cNvPr id="64515" name="Text Box 3"/>
          <p:cNvSpPr txBox="1">
            <a:spLocks noChangeArrowheads="1"/>
          </p:cNvSpPr>
          <p:nvPr/>
        </p:nvSpPr>
        <p:spPr bwMode="auto">
          <a:xfrm>
            <a:off x="0" y="5029200"/>
            <a:ext cx="3200400" cy="641350"/>
          </a:xfrm>
          <a:prstGeom prst="rect">
            <a:avLst/>
          </a:prstGeom>
          <a:noFill/>
          <a:ln w="9525">
            <a:noFill/>
            <a:miter lim="800000"/>
            <a:headEnd/>
            <a:tailEnd/>
          </a:ln>
        </p:spPr>
        <p:txBody>
          <a:bodyPr>
            <a:spAutoFit/>
          </a:bodyPr>
          <a:lstStyle/>
          <a:p>
            <a:pPr>
              <a:spcBef>
                <a:spcPct val="50000"/>
              </a:spcBef>
            </a:pPr>
            <a:r>
              <a:rPr lang="en-US" sz="1200" b="1">
                <a:solidFill>
                  <a:schemeClr val="folHlink"/>
                </a:solidFill>
              </a:rPr>
              <a:t>DBEDT 2030 Series July 2005</a:t>
            </a:r>
          </a:p>
          <a:p>
            <a:pPr>
              <a:spcBef>
                <a:spcPct val="50000"/>
              </a:spcBef>
            </a:pPr>
            <a:r>
              <a:rPr lang="en-US" sz="1600" b="1"/>
              <a:t> </a:t>
            </a:r>
          </a:p>
        </p:txBody>
      </p:sp>
      <p:sp>
        <p:nvSpPr>
          <p:cNvPr id="64516" name="Text Box 4"/>
          <p:cNvSpPr txBox="1">
            <a:spLocks noChangeArrowheads="1"/>
          </p:cNvSpPr>
          <p:nvPr/>
        </p:nvSpPr>
        <p:spPr bwMode="auto">
          <a:xfrm>
            <a:off x="4343400" y="5029200"/>
            <a:ext cx="438150" cy="274638"/>
          </a:xfrm>
          <a:prstGeom prst="rect">
            <a:avLst/>
          </a:prstGeom>
          <a:noFill/>
          <a:ln w="9525">
            <a:noFill/>
            <a:miter lim="800000"/>
            <a:headEnd/>
            <a:tailEnd/>
          </a:ln>
        </p:spPr>
        <p:txBody>
          <a:bodyPr wrap="none">
            <a:spAutoFit/>
          </a:bodyPr>
          <a:lstStyle/>
          <a:p>
            <a:pPr algn="ctr"/>
            <a:r>
              <a:rPr lang="en-US" sz="1200" b="1">
                <a:solidFill>
                  <a:schemeClr val="folHlink"/>
                </a:solidFill>
              </a:rPr>
              <a:t>Age</a:t>
            </a:r>
          </a:p>
        </p:txBody>
      </p:sp>
      <p:sp>
        <p:nvSpPr>
          <p:cNvPr id="64517" name="Text Box 5"/>
          <p:cNvSpPr txBox="1">
            <a:spLocks noChangeArrowheads="1"/>
          </p:cNvSpPr>
          <p:nvPr/>
        </p:nvSpPr>
        <p:spPr bwMode="auto">
          <a:xfrm rot="-5400000">
            <a:off x="-237331" y="3637757"/>
            <a:ext cx="1362075" cy="274637"/>
          </a:xfrm>
          <a:prstGeom prst="rect">
            <a:avLst/>
          </a:prstGeom>
          <a:noFill/>
          <a:ln w="9525">
            <a:noFill/>
            <a:miter lim="800000"/>
            <a:headEnd/>
            <a:tailEnd/>
          </a:ln>
        </p:spPr>
        <p:txBody>
          <a:bodyPr wrap="none">
            <a:spAutoFit/>
          </a:bodyPr>
          <a:lstStyle/>
          <a:p>
            <a:pPr algn="ctr"/>
            <a:r>
              <a:rPr lang="en-US" sz="1200" b="1">
                <a:solidFill>
                  <a:schemeClr val="folHlink"/>
                </a:solidFill>
              </a:rPr>
              <a:t>Number of People</a:t>
            </a:r>
          </a:p>
        </p:txBody>
      </p:sp>
      <p:sp>
        <p:nvSpPr>
          <p:cNvPr id="64518" name="Text Box 6"/>
          <p:cNvSpPr txBox="1">
            <a:spLocks noChangeArrowheads="1"/>
          </p:cNvSpPr>
          <p:nvPr/>
        </p:nvSpPr>
        <p:spPr bwMode="auto">
          <a:xfrm>
            <a:off x="0" y="0"/>
            <a:ext cx="9144000" cy="641350"/>
          </a:xfrm>
          <a:prstGeom prst="rect">
            <a:avLst/>
          </a:prstGeom>
          <a:solidFill>
            <a:srgbClr val="000080"/>
          </a:solidFill>
          <a:ln w="9525">
            <a:noFill/>
            <a:miter lim="800000"/>
            <a:headEnd/>
            <a:tailEnd/>
          </a:ln>
        </p:spPr>
        <p:txBody>
          <a:bodyPr>
            <a:spAutoFit/>
          </a:bodyPr>
          <a:lstStyle/>
          <a:p>
            <a:pPr algn="ctr"/>
            <a:r>
              <a:rPr lang="en-US" sz="3600" b="1">
                <a:solidFill>
                  <a:schemeClr val="folHlink"/>
                </a:solidFill>
              </a:rPr>
              <a:t>Maui County Population Forecast By Age </a:t>
            </a:r>
          </a:p>
        </p:txBody>
      </p:sp>
      <p:sp>
        <p:nvSpPr>
          <p:cNvPr id="414727" name="Text Box 7"/>
          <p:cNvSpPr txBox="1">
            <a:spLocks noChangeArrowheads="1"/>
          </p:cNvSpPr>
          <p:nvPr/>
        </p:nvSpPr>
        <p:spPr bwMode="auto">
          <a:xfrm>
            <a:off x="0" y="5375275"/>
            <a:ext cx="11680825" cy="1200150"/>
          </a:xfrm>
          <a:prstGeom prst="rect">
            <a:avLst/>
          </a:prstGeom>
          <a:noFill/>
          <a:ln w="9525">
            <a:noFill/>
            <a:miter lim="800000"/>
            <a:headEnd/>
            <a:tailEnd/>
          </a:ln>
        </p:spPr>
        <p:txBody>
          <a:bodyPr>
            <a:spAutoFit/>
          </a:bodyPr>
          <a:lstStyle/>
          <a:p>
            <a:r>
              <a:rPr lang="en-US" sz="2400" b="1" dirty="0">
                <a:solidFill>
                  <a:schemeClr val="folHlink"/>
                </a:solidFill>
              </a:rPr>
              <a:t>By 2020—only nine years away—the percentage of Maui’s </a:t>
            </a:r>
          </a:p>
          <a:p>
            <a:r>
              <a:rPr lang="en-US" sz="2400" b="1" dirty="0">
                <a:solidFill>
                  <a:schemeClr val="folHlink"/>
                </a:solidFill>
              </a:rPr>
              <a:t>population aged 60 and up will have increased over 55% while the </a:t>
            </a:r>
          </a:p>
          <a:p>
            <a:r>
              <a:rPr lang="en-US" sz="2400" b="1" dirty="0" smtClean="0">
                <a:solidFill>
                  <a:schemeClr val="folHlink"/>
                </a:solidFill>
              </a:rPr>
              <a:t>estimated </a:t>
            </a:r>
            <a:r>
              <a:rPr lang="en-US" sz="2400" b="1" dirty="0">
                <a:solidFill>
                  <a:schemeClr val="folHlink"/>
                </a:solidFill>
              </a:rPr>
              <a:t>population below the age of 15 will </a:t>
            </a:r>
            <a:r>
              <a:rPr lang="en-US" sz="2400" b="1" dirty="0" smtClean="0">
                <a:solidFill>
                  <a:schemeClr val="folHlink"/>
                </a:solidFill>
              </a:rPr>
              <a:t>rise only slightly.</a:t>
            </a:r>
            <a:endParaRPr lang="en-US" sz="2400" b="1" dirty="0">
              <a:solidFill>
                <a:schemeClr val="folHlink"/>
              </a:solidFill>
            </a:endParaRPr>
          </a:p>
        </p:txBody>
      </p:sp>
    </p:spTree>
  </p:cSld>
  <p:clrMapOvr>
    <a:masterClrMapping/>
  </p:clrMapOvr>
  <p:transition spd="med" advTm="16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8">
                                            <p:graphicEl>
                                              <a:chart seriesIdx="0" categoryIdx="-4" bldStep="series"/>
                                            </p:graphicEl>
                                          </p:spTgt>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grpId="0" nodeType="afterEffect">
                                  <p:stCondLst>
                                    <p:cond delay="2000"/>
                                  </p:stCondLst>
                                  <p:childTnLst>
                                    <p:set>
                                      <p:cBhvr>
                                        <p:cTn id="9" dur="1" fill="hold">
                                          <p:stCondLst>
                                            <p:cond delay="499"/>
                                          </p:stCondLst>
                                        </p:cTn>
                                        <p:tgtEl>
                                          <p:spTgt spid="8">
                                            <p:graphicEl>
                                              <a:chart seriesIdx="1" categoryIdx="-4" bldStep="series"/>
                                            </p:graphicEl>
                                          </p:spTgt>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2000"/>
                                  </p:stCondLst>
                                  <p:childTnLst>
                                    <p:set>
                                      <p:cBhvr>
                                        <p:cTn id="12" dur="1" fill="hold">
                                          <p:stCondLst>
                                            <p:cond delay="499"/>
                                          </p:stCondLst>
                                        </p:cTn>
                                        <p:tgtEl>
                                          <p:spTgt spid="8">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animBg="0"/>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60" name="Text Box 4"/>
          <p:cNvSpPr txBox="1">
            <a:spLocks noChangeArrowheads="1"/>
          </p:cNvSpPr>
          <p:nvPr/>
        </p:nvSpPr>
        <p:spPr bwMode="auto">
          <a:xfrm>
            <a:off x="0" y="152400"/>
            <a:ext cx="9144000" cy="1077218"/>
          </a:xfrm>
          <a:prstGeom prst="rect">
            <a:avLst/>
          </a:prstGeom>
          <a:noFill/>
          <a:ln w="9525">
            <a:noFill/>
            <a:miter lim="800000"/>
            <a:headEnd/>
            <a:tailEnd/>
          </a:ln>
        </p:spPr>
        <p:txBody>
          <a:bodyPr>
            <a:spAutoFit/>
          </a:bodyPr>
          <a:lstStyle/>
          <a:p>
            <a:pPr algn="ctr"/>
            <a:r>
              <a:rPr lang="en-US" sz="3600" b="1" dirty="0">
                <a:solidFill>
                  <a:schemeClr val="folHlink"/>
                </a:solidFill>
              </a:rPr>
              <a:t>Housing </a:t>
            </a:r>
            <a:r>
              <a:rPr lang="en-US" sz="3600" b="1" dirty="0" smtClean="0">
                <a:solidFill>
                  <a:schemeClr val="folHlink"/>
                </a:solidFill>
              </a:rPr>
              <a:t>&amp; Land Development </a:t>
            </a:r>
          </a:p>
          <a:p>
            <a:pPr algn="ctr"/>
            <a:r>
              <a:rPr lang="en-US" sz="2800" b="1" dirty="0" smtClean="0">
                <a:solidFill>
                  <a:schemeClr val="folHlink"/>
                </a:solidFill>
              </a:rPr>
              <a:t>Both Crisis &amp; Dilemma</a:t>
            </a:r>
            <a:endParaRPr lang="en-US" sz="3600" b="1" dirty="0">
              <a:solidFill>
                <a:schemeClr val="folHlink"/>
              </a:solidFill>
            </a:endParaRPr>
          </a:p>
        </p:txBody>
      </p:sp>
      <p:pic>
        <p:nvPicPr>
          <p:cNvPr id="195585" name="Picture 1"/>
          <p:cNvPicPr>
            <a:picLocks noChangeAspect="1" noChangeArrowheads="1"/>
          </p:cNvPicPr>
          <p:nvPr/>
        </p:nvPicPr>
        <p:blipFill>
          <a:blip r:embed="rId3" cstate="print"/>
          <a:srcRect/>
          <a:stretch>
            <a:fillRect/>
          </a:stretch>
        </p:blipFill>
        <p:spPr bwMode="auto">
          <a:xfrm>
            <a:off x="1905000" y="1371600"/>
            <a:ext cx="5382264" cy="3505200"/>
          </a:xfrm>
          <a:prstGeom prst="rect">
            <a:avLst/>
          </a:prstGeom>
          <a:noFill/>
          <a:ln w="9525">
            <a:noFill/>
            <a:miter lim="800000"/>
            <a:headEnd/>
            <a:tailEnd/>
          </a:ln>
        </p:spPr>
      </p:pic>
      <p:sp>
        <p:nvSpPr>
          <p:cNvPr id="4" name="TextBox 3"/>
          <p:cNvSpPr txBox="1"/>
          <p:nvPr/>
        </p:nvSpPr>
        <p:spPr>
          <a:xfrm>
            <a:off x="0" y="5105400"/>
            <a:ext cx="8544390" cy="1200329"/>
          </a:xfrm>
          <a:prstGeom prst="rect">
            <a:avLst/>
          </a:prstGeom>
          <a:noFill/>
        </p:spPr>
        <p:txBody>
          <a:bodyPr wrap="none" rtlCol="0">
            <a:spAutoFit/>
          </a:bodyPr>
          <a:lstStyle/>
          <a:p>
            <a:r>
              <a:rPr lang="en-US" sz="2400" b="1" dirty="0" smtClean="0">
                <a:solidFill>
                  <a:srgbClr val="FFFF00"/>
                </a:solidFill>
                <a:effectLst>
                  <a:outerShdw blurRad="38100" dist="38100" dir="2700000" algn="tl">
                    <a:srgbClr val="000000">
                      <a:alpha val="43137"/>
                    </a:srgbClr>
                  </a:outerShdw>
                </a:effectLst>
              </a:rPr>
              <a:t>Where will everyone live, what mix will there be between single </a:t>
            </a:r>
          </a:p>
          <a:p>
            <a:r>
              <a:rPr lang="en-US" sz="2400" b="1" dirty="0" smtClean="0">
                <a:solidFill>
                  <a:srgbClr val="FFFF00"/>
                </a:solidFill>
                <a:effectLst>
                  <a:outerShdw blurRad="38100" dist="38100" dir="2700000" algn="tl">
                    <a:srgbClr val="000000">
                      <a:alpha val="43137"/>
                    </a:srgbClr>
                  </a:outerShdw>
                </a:effectLst>
              </a:rPr>
              <a:t>and multi-family homes and how much affordable versus </a:t>
            </a:r>
          </a:p>
          <a:p>
            <a:r>
              <a:rPr lang="en-US" sz="2400" b="1" dirty="0" smtClean="0">
                <a:solidFill>
                  <a:srgbClr val="FFFF00"/>
                </a:solidFill>
                <a:effectLst>
                  <a:outerShdw blurRad="38100" dist="38100" dir="2700000" algn="tl">
                    <a:srgbClr val="000000">
                      <a:alpha val="43137"/>
                    </a:srgbClr>
                  </a:outerShdw>
                </a:effectLst>
              </a:rPr>
              <a:t>luxury housing will be built?</a:t>
            </a:r>
            <a:endParaRPr lang="en-US" sz="2400" b="1" dirty="0">
              <a:solidFill>
                <a:srgbClr val="FFFF00"/>
              </a:solidFill>
              <a:effectLst>
                <a:outerShdw blurRad="38100" dist="38100" dir="2700000" algn="tl">
                  <a:srgbClr val="000000">
                    <a:alpha val="43137"/>
                  </a:srgbClr>
                </a:outerShdw>
              </a:effectLst>
            </a:endParaRPr>
          </a:p>
        </p:txBody>
      </p:sp>
    </p:spTree>
  </p:cSld>
  <p:clrMapOvr>
    <a:masterClrMapping/>
  </p:clrMapOvr>
  <p:transition spd="med"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029200"/>
            <a:ext cx="9144000" cy="1569660"/>
          </a:xfrm>
          <a:prstGeom prst="rect">
            <a:avLst/>
          </a:prstGeom>
          <a:noFill/>
          <a:ln w="9525">
            <a:noFill/>
            <a:miter lim="800000"/>
            <a:headEnd/>
            <a:tailEnd/>
          </a:ln>
        </p:spPr>
        <p:txBody>
          <a:bodyPr>
            <a:spAutoFit/>
          </a:bodyPr>
          <a:lstStyle/>
          <a:p>
            <a:r>
              <a:rPr lang="en-US" sz="2400" b="1" dirty="0">
                <a:solidFill>
                  <a:schemeClr val="folHlink"/>
                </a:solidFill>
              </a:rPr>
              <a:t>From 2000 through </a:t>
            </a:r>
            <a:r>
              <a:rPr lang="en-US" sz="2400" b="1" dirty="0" smtClean="0">
                <a:solidFill>
                  <a:schemeClr val="folHlink"/>
                </a:solidFill>
              </a:rPr>
              <a:t>2007—pre-Great Recession—the average </a:t>
            </a:r>
            <a:r>
              <a:rPr lang="en-US" sz="2400" b="1" dirty="0">
                <a:solidFill>
                  <a:schemeClr val="folHlink"/>
                </a:solidFill>
              </a:rPr>
              <a:t>sales price of a single family house rose 130</a:t>
            </a:r>
            <a:r>
              <a:rPr lang="en-US" sz="2400" b="1" dirty="0" smtClean="0">
                <a:solidFill>
                  <a:schemeClr val="folHlink"/>
                </a:solidFill>
              </a:rPr>
              <a:t>% while over the same period</a:t>
            </a:r>
            <a:endParaRPr lang="en-US" sz="2400" b="1" dirty="0">
              <a:solidFill>
                <a:schemeClr val="folHlink"/>
              </a:solidFill>
            </a:endParaRPr>
          </a:p>
          <a:p>
            <a:r>
              <a:rPr lang="en-US" sz="2400" b="1" dirty="0" smtClean="0">
                <a:solidFill>
                  <a:schemeClr val="folHlink"/>
                </a:solidFill>
              </a:rPr>
              <a:t>average </a:t>
            </a:r>
            <a:r>
              <a:rPr lang="en-US" sz="2400" b="1" dirty="0">
                <a:solidFill>
                  <a:schemeClr val="folHlink"/>
                </a:solidFill>
              </a:rPr>
              <a:t>sales price of a condominium increased 240</a:t>
            </a:r>
            <a:r>
              <a:rPr lang="en-US" sz="2400" b="1" dirty="0" smtClean="0">
                <a:solidFill>
                  <a:schemeClr val="folHlink"/>
                </a:solidFill>
              </a:rPr>
              <a:t>% and</a:t>
            </a:r>
            <a:endParaRPr lang="en-US" sz="2400" b="1" dirty="0">
              <a:solidFill>
                <a:schemeClr val="folHlink"/>
              </a:solidFill>
            </a:endParaRPr>
          </a:p>
          <a:p>
            <a:r>
              <a:rPr lang="en-US" sz="2400" b="1" dirty="0" smtClean="0">
                <a:solidFill>
                  <a:schemeClr val="folHlink"/>
                </a:solidFill>
              </a:rPr>
              <a:t>average </a:t>
            </a:r>
            <a:r>
              <a:rPr lang="en-US" sz="2400" b="1" dirty="0">
                <a:solidFill>
                  <a:schemeClr val="folHlink"/>
                </a:solidFill>
              </a:rPr>
              <a:t>sales price of an “affordable home” went up 36</a:t>
            </a:r>
            <a:r>
              <a:rPr lang="en-US" sz="2400" b="1" dirty="0" smtClean="0">
                <a:solidFill>
                  <a:schemeClr val="folHlink"/>
                </a:solidFill>
              </a:rPr>
              <a:t>%.</a:t>
            </a:r>
            <a:endParaRPr lang="en-US" sz="2400" b="1" dirty="0">
              <a:solidFill>
                <a:schemeClr val="folHlink"/>
              </a:solidFill>
            </a:endParaRPr>
          </a:p>
        </p:txBody>
      </p:sp>
      <p:graphicFrame>
        <p:nvGraphicFramePr>
          <p:cNvPr id="2" name="Chart 1"/>
          <p:cNvGraphicFramePr/>
          <p:nvPr/>
        </p:nvGraphicFramePr>
        <p:xfrm>
          <a:off x="762000" y="533400"/>
          <a:ext cx="7696200" cy="4572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advClick="0" advTm="9000">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body" idx="1"/>
          </p:nvPr>
        </p:nvSpPr>
        <p:spPr>
          <a:xfrm>
            <a:off x="0" y="533400"/>
            <a:ext cx="9144000" cy="4525963"/>
          </a:xfrm>
        </p:spPr>
        <p:txBody>
          <a:bodyPr/>
          <a:lstStyle/>
          <a:p>
            <a:pPr eaLnBrk="1" hangingPunct="1"/>
            <a:r>
              <a:rPr lang="en-US" sz="3600" dirty="0" smtClean="0"/>
              <a:t>   </a:t>
            </a:r>
            <a:r>
              <a:rPr lang="en-US" dirty="0" smtClean="0"/>
              <a:t>Given those trends, is there any doubt, then, why developers hesitate—or prefer not—to build  “affordable homes”? </a:t>
            </a:r>
            <a:r>
              <a:rPr lang="en-US" dirty="0" smtClean="0">
                <a:effectLst>
                  <a:outerShdw blurRad="38100" dist="38100" dir="2700000" algn="tl">
                    <a:srgbClr val="000000">
                      <a:alpha val="43137"/>
                    </a:srgbClr>
                  </a:outerShdw>
                </a:effectLst>
              </a:rPr>
              <a:t>Or, that developers seem driven to build ultra-high-price sprawling “</a:t>
            </a:r>
            <a:r>
              <a:rPr lang="en-US" dirty="0" err="1" smtClean="0">
                <a:effectLst>
                  <a:outerShdw blurRad="38100" dist="38100" dir="2700000" algn="tl">
                    <a:srgbClr val="000000">
                      <a:alpha val="43137"/>
                    </a:srgbClr>
                  </a:outerShdw>
                </a:effectLst>
              </a:rPr>
              <a:t>McMansion</a:t>
            </a:r>
            <a:r>
              <a:rPr lang="en-US" dirty="0" smtClean="0">
                <a:effectLst>
                  <a:outerShdw blurRad="38100" dist="38100" dir="2700000" algn="tl">
                    <a:srgbClr val="000000">
                      <a:alpha val="43137"/>
                    </a:srgbClr>
                  </a:outerShdw>
                </a:effectLst>
              </a:rPr>
              <a:t>” second-homes in gated hide-</a:t>
            </a:r>
            <a:r>
              <a:rPr lang="en-US" dirty="0" err="1" smtClean="0">
                <a:effectLst>
                  <a:outerShdw blurRad="38100" dist="38100" dir="2700000" algn="tl">
                    <a:srgbClr val="000000">
                      <a:alpha val="43137"/>
                    </a:srgbClr>
                  </a:outerShdw>
                </a:effectLst>
              </a:rPr>
              <a:t>aways</a:t>
            </a:r>
            <a:r>
              <a:rPr lang="en-US" dirty="0" smtClean="0">
                <a:effectLst>
                  <a:outerShdw blurRad="38100" dist="38100" dir="2700000" algn="tl">
                    <a:srgbClr val="000000">
                      <a:alpha val="43137"/>
                    </a:srgbClr>
                  </a:outerShdw>
                </a:effectLst>
              </a:rPr>
              <a:t> for offshore cliental rather than multi-family or affordable market-level priced homes?</a:t>
            </a:r>
          </a:p>
          <a:p>
            <a:pPr eaLnBrk="1" hangingPunct="1"/>
            <a:endParaRPr lang="en-US" dirty="0" smtClean="0"/>
          </a:p>
        </p:txBody>
      </p:sp>
      <p:sp>
        <p:nvSpPr>
          <p:cNvPr id="82947" name="Text Box 5"/>
          <p:cNvSpPr txBox="1">
            <a:spLocks noChangeArrowheads="1"/>
          </p:cNvSpPr>
          <p:nvPr/>
        </p:nvSpPr>
        <p:spPr bwMode="auto">
          <a:xfrm>
            <a:off x="0" y="0"/>
            <a:ext cx="9144000" cy="701675"/>
          </a:xfrm>
          <a:prstGeom prst="rect">
            <a:avLst/>
          </a:prstGeom>
          <a:solidFill>
            <a:srgbClr val="000080"/>
          </a:solidFill>
          <a:ln w="9525">
            <a:noFill/>
            <a:miter lim="800000"/>
            <a:headEnd/>
            <a:tailEnd/>
          </a:ln>
        </p:spPr>
        <p:txBody>
          <a:bodyPr>
            <a:spAutoFit/>
          </a:bodyPr>
          <a:lstStyle/>
          <a:p>
            <a:pPr algn="ctr"/>
            <a:endParaRPr lang="en-US" sz="4000" b="1" dirty="0">
              <a:solidFill>
                <a:schemeClr val="folHlink"/>
              </a:solidFill>
            </a:endParaRPr>
          </a:p>
        </p:txBody>
      </p:sp>
      <p:sp>
        <p:nvSpPr>
          <p:cNvPr id="408582" name="Text Box 6"/>
          <p:cNvSpPr txBox="1">
            <a:spLocks noChangeArrowheads="1"/>
          </p:cNvSpPr>
          <p:nvPr/>
        </p:nvSpPr>
        <p:spPr bwMode="auto">
          <a:xfrm>
            <a:off x="441325" y="4114800"/>
            <a:ext cx="8702675" cy="2554545"/>
          </a:xfrm>
          <a:prstGeom prst="rect">
            <a:avLst/>
          </a:prstGeom>
          <a:noFill/>
          <a:ln w="9525">
            <a:noFill/>
            <a:miter lim="800000"/>
            <a:headEnd/>
            <a:tailEnd/>
          </a:ln>
        </p:spPr>
        <p:txBody>
          <a:bodyPr wrap="square">
            <a:spAutoFit/>
          </a:bodyPr>
          <a:lstStyle/>
          <a:p>
            <a:pPr>
              <a:spcBef>
                <a:spcPct val="20000"/>
              </a:spcBef>
            </a:pPr>
            <a:r>
              <a:rPr lang="en-US" sz="3200" b="1" dirty="0">
                <a:solidFill>
                  <a:schemeClr val="folHlink"/>
                </a:solidFill>
              </a:rPr>
              <a:t>And yet most Maui citizens </a:t>
            </a:r>
            <a:r>
              <a:rPr lang="en-US" sz="3200" b="1" dirty="0" smtClean="0">
                <a:solidFill>
                  <a:schemeClr val="folHlink"/>
                </a:solidFill>
              </a:rPr>
              <a:t>participating in </a:t>
            </a:r>
            <a:r>
              <a:rPr lang="en-US" sz="3200" b="1" dirty="0">
                <a:solidFill>
                  <a:schemeClr val="folHlink"/>
                </a:solidFill>
              </a:rPr>
              <a:t>a county-wide planning </a:t>
            </a:r>
            <a:r>
              <a:rPr lang="en-US" sz="3200" b="1" dirty="0" smtClean="0">
                <a:solidFill>
                  <a:schemeClr val="folHlink"/>
                </a:solidFill>
              </a:rPr>
              <a:t>exercise expressed </a:t>
            </a:r>
            <a:r>
              <a:rPr lang="en-US" sz="3200" b="1" dirty="0">
                <a:solidFill>
                  <a:schemeClr val="folHlink"/>
                </a:solidFill>
              </a:rPr>
              <a:t>fears that new housing </a:t>
            </a:r>
            <a:r>
              <a:rPr lang="en-US" sz="3200" b="1" dirty="0" smtClean="0">
                <a:solidFill>
                  <a:schemeClr val="folHlink"/>
                </a:solidFill>
              </a:rPr>
              <a:t>would not </a:t>
            </a:r>
            <a:r>
              <a:rPr lang="en-US" sz="3200" b="1" dirty="0">
                <a:solidFill>
                  <a:schemeClr val="folHlink"/>
                </a:solidFill>
              </a:rPr>
              <a:t>be affordable or even built </a:t>
            </a:r>
            <a:r>
              <a:rPr lang="en-US" sz="3200" b="1" dirty="0" smtClean="0">
                <a:solidFill>
                  <a:schemeClr val="folHlink"/>
                </a:solidFill>
              </a:rPr>
              <a:t>for long-term </a:t>
            </a:r>
            <a:r>
              <a:rPr lang="en-US" sz="3200" b="1" dirty="0">
                <a:solidFill>
                  <a:schemeClr val="folHlink"/>
                </a:solidFill>
              </a:rPr>
              <a:t>residents. </a:t>
            </a:r>
          </a:p>
          <a:p>
            <a:endParaRPr lang="en-US" sz="3200" dirty="0"/>
          </a:p>
        </p:txBody>
      </p:sp>
    </p:spTree>
  </p:cSld>
  <p:clrMapOvr>
    <a:masterClrMapping/>
  </p:clrMapOvr>
  <p:transition spd="med" advTm="12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1500"/>
                                  </p:stCondLst>
                                  <p:childTnLst>
                                    <p:set>
                                      <p:cBhvr>
                                        <p:cTn id="6" dur="1" fill="hold">
                                          <p:stCondLst>
                                            <p:cond delay="0"/>
                                          </p:stCondLst>
                                        </p:cTn>
                                        <p:tgtEl>
                                          <p:spTgt spid="408582"/>
                                        </p:tgtEl>
                                        <p:attrNameLst>
                                          <p:attrName>style.visibility</p:attrName>
                                        </p:attrNameLst>
                                      </p:cBhvr>
                                      <p:to>
                                        <p:strVal val="visible"/>
                                      </p:to>
                                    </p:set>
                                    <p:anim calcmode="lin" valueType="num">
                                      <p:cBhvr>
                                        <p:cTn id="7" dur="1000" fill="hold"/>
                                        <p:tgtEl>
                                          <p:spTgt spid="408582"/>
                                        </p:tgtEl>
                                        <p:attrNameLst>
                                          <p:attrName>ppt_w</p:attrName>
                                        </p:attrNameLst>
                                      </p:cBhvr>
                                      <p:tavLst>
                                        <p:tav tm="0">
                                          <p:val>
                                            <p:fltVal val="0"/>
                                          </p:val>
                                        </p:tav>
                                        <p:tav tm="100000">
                                          <p:val>
                                            <p:strVal val="#ppt_w"/>
                                          </p:val>
                                        </p:tav>
                                      </p:tavLst>
                                    </p:anim>
                                    <p:anim calcmode="lin" valueType="num">
                                      <p:cBhvr>
                                        <p:cTn id="8" dur="1000" fill="hold"/>
                                        <p:tgtEl>
                                          <p:spTgt spid="408582"/>
                                        </p:tgtEl>
                                        <p:attrNameLst>
                                          <p:attrName>ppt_h</p:attrName>
                                        </p:attrNameLst>
                                      </p:cBhvr>
                                      <p:tavLst>
                                        <p:tav tm="0">
                                          <p:val>
                                            <p:fltVal val="0"/>
                                          </p:val>
                                        </p:tav>
                                        <p:tav tm="100000">
                                          <p:val>
                                            <p:strVal val="#ppt_h"/>
                                          </p:val>
                                        </p:tav>
                                      </p:tavLst>
                                    </p:anim>
                                    <p:animEffect transition="in" filter="fade">
                                      <p:cBhvr>
                                        <p:cTn id="9" dur="1000"/>
                                        <p:tgtEl>
                                          <p:spTgt spid="408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2" name="Rectangle 4"/>
          <p:cNvSpPr>
            <a:spLocks noChangeArrowheads="1"/>
          </p:cNvSpPr>
          <p:nvPr/>
        </p:nvSpPr>
        <p:spPr bwMode="auto">
          <a:xfrm>
            <a:off x="0" y="1752600"/>
            <a:ext cx="8839200" cy="2667000"/>
          </a:xfrm>
          <a:prstGeom prst="rect">
            <a:avLst/>
          </a:prstGeom>
          <a:noFill/>
          <a:ln w="9525">
            <a:noFill/>
            <a:miter lim="800000"/>
            <a:headEnd/>
            <a:tailEnd/>
          </a:ln>
        </p:spPr>
        <p:txBody>
          <a:bodyPr/>
          <a:lstStyle/>
          <a:p>
            <a:pPr marL="342900" indent="-342900">
              <a:spcBef>
                <a:spcPct val="20000"/>
              </a:spcBef>
            </a:pPr>
            <a:r>
              <a:rPr lang="en-US" sz="3200" b="1" dirty="0">
                <a:solidFill>
                  <a:schemeClr val="folHlink"/>
                </a:solidFill>
              </a:rPr>
              <a:t>    </a:t>
            </a:r>
            <a:endParaRPr lang="en-US" sz="3200" b="1" dirty="0" smtClean="0">
              <a:solidFill>
                <a:schemeClr val="folHlink"/>
              </a:solidFill>
            </a:endParaRPr>
          </a:p>
          <a:p>
            <a:pPr marL="342900" indent="-342900">
              <a:spcBef>
                <a:spcPct val="20000"/>
              </a:spcBef>
            </a:pPr>
            <a:endParaRPr lang="en-US" sz="3200" b="1" dirty="0" smtClean="0">
              <a:solidFill>
                <a:schemeClr val="folHlink"/>
              </a:solidFill>
            </a:endParaRPr>
          </a:p>
          <a:p>
            <a:pPr marL="342900" indent="-342900">
              <a:spcBef>
                <a:spcPct val="20000"/>
              </a:spcBef>
            </a:pPr>
            <a:endParaRPr lang="en-US" sz="3200" b="1" dirty="0" smtClean="0">
              <a:solidFill>
                <a:schemeClr val="folHlink"/>
              </a:solidFill>
            </a:endParaRPr>
          </a:p>
          <a:p>
            <a:pPr marL="342900" indent="-342900">
              <a:spcBef>
                <a:spcPct val="20000"/>
              </a:spcBef>
            </a:pPr>
            <a:endParaRPr lang="en-US" sz="3200" b="1" dirty="0" smtClean="0">
              <a:solidFill>
                <a:schemeClr val="folHlink"/>
              </a:solidFill>
            </a:endParaRPr>
          </a:p>
          <a:p>
            <a:pPr marL="342900" indent="-342900">
              <a:spcBef>
                <a:spcPct val="20000"/>
              </a:spcBef>
            </a:pPr>
            <a:endParaRPr lang="en-US" sz="3200" b="1" dirty="0" smtClean="0">
              <a:solidFill>
                <a:schemeClr val="folHlink"/>
              </a:solidFill>
            </a:endParaRPr>
          </a:p>
          <a:p>
            <a:pPr marL="342900" indent="-342900">
              <a:spcBef>
                <a:spcPct val="20000"/>
              </a:spcBef>
            </a:pPr>
            <a:r>
              <a:rPr lang="en-US" sz="3200" b="1" dirty="0" smtClean="0">
                <a:solidFill>
                  <a:schemeClr val="folHlink"/>
                </a:solidFill>
              </a:rPr>
              <a:t>    And </a:t>
            </a:r>
            <a:r>
              <a:rPr lang="en-US" sz="3200" b="1" dirty="0">
                <a:solidFill>
                  <a:schemeClr val="folHlink"/>
                </a:solidFill>
              </a:rPr>
              <a:t>a large majority in that planning </a:t>
            </a:r>
            <a:r>
              <a:rPr lang="en-US" sz="3200" b="1" dirty="0" smtClean="0">
                <a:solidFill>
                  <a:schemeClr val="folHlink"/>
                </a:solidFill>
              </a:rPr>
              <a:t>exercise stressed the continuing need </a:t>
            </a:r>
            <a:r>
              <a:rPr lang="en-US" sz="3200" b="1" dirty="0">
                <a:solidFill>
                  <a:schemeClr val="folHlink"/>
                </a:solidFill>
              </a:rPr>
              <a:t>to preserve open space, to protect agricultural and coastal lands, and to protect historic and cultural sites. </a:t>
            </a:r>
            <a:endParaRPr lang="en-US" sz="3200" dirty="0">
              <a:solidFill>
                <a:schemeClr val="folHlink"/>
              </a:solidFill>
            </a:endParaRPr>
          </a:p>
        </p:txBody>
      </p:sp>
      <p:sp>
        <p:nvSpPr>
          <p:cNvPr id="83971" name="Text Box 7"/>
          <p:cNvSpPr txBox="1">
            <a:spLocks noChangeArrowheads="1"/>
          </p:cNvSpPr>
          <p:nvPr/>
        </p:nvSpPr>
        <p:spPr bwMode="auto">
          <a:xfrm>
            <a:off x="0" y="0"/>
            <a:ext cx="9144000" cy="701675"/>
          </a:xfrm>
          <a:prstGeom prst="rect">
            <a:avLst/>
          </a:prstGeom>
          <a:solidFill>
            <a:srgbClr val="000080"/>
          </a:solidFill>
          <a:ln w="9525">
            <a:noFill/>
            <a:miter lim="800000"/>
            <a:headEnd/>
            <a:tailEnd/>
          </a:ln>
        </p:spPr>
        <p:txBody>
          <a:bodyPr>
            <a:spAutoFit/>
          </a:bodyPr>
          <a:lstStyle/>
          <a:p>
            <a:pPr algn="ctr"/>
            <a:r>
              <a:rPr lang="en-US" sz="4000" b="1" dirty="0">
                <a:solidFill>
                  <a:srgbClr val="FFFF66"/>
                </a:solidFill>
              </a:rPr>
              <a:t>       </a:t>
            </a:r>
            <a:endParaRPr lang="en-US" sz="4000" b="1" dirty="0">
              <a:solidFill>
                <a:schemeClr val="bg1"/>
              </a:solidFill>
            </a:endParaRPr>
          </a:p>
        </p:txBody>
      </p:sp>
      <p:sp>
        <p:nvSpPr>
          <p:cNvPr id="6" name="Rectangle 3"/>
          <p:cNvSpPr>
            <a:spLocks noChangeArrowheads="1"/>
          </p:cNvSpPr>
          <p:nvPr/>
        </p:nvSpPr>
        <p:spPr bwMode="auto">
          <a:xfrm>
            <a:off x="0" y="609600"/>
            <a:ext cx="9144000" cy="3352800"/>
          </a:xfrm>
          <a:prstGeom prst="rect">
            <a:avLst/>
          </a:prstGeom>
          <a:noFill/>
          <a:ln w="9525">
            <a:noFill/>
            <a:miter lim="800000"/>
            <a:headEnd/>
            <a:tailEnd/>
          </a:ln>
        </p:spPr>
        <p:txBody>
          <a:bodyPr/>
          <a:lstStyle/>
          <a:p>
            <a:pPr marL="342900" indent="-342900" algn="just">
              <a:spcBef>
                <a:spcPct val="20000"/>
              </a:spcBef>
            </a:pPr>
            <a:r>
              <a:rPr lang="en-US" sz="3200" b="1" dirty="0">
                <a:solidFill>
                  <a:schemeClr val="folHlink"/>
                </a:solidFill>
              </a:rPr>
              <a:t>   Over 95% of the planning exercise participants said they wanted </a:t>
            </a:r>
            <a:r>
              <a:rPr lang="en-US" sz="3200" b="1" i="1" dirty="0">
                <a:solidFill>
                  <a:schemeClr val="folHlink"/>
                </a:solidFill>
              </a:rPr>
              <a:t>all</a:t>
            </a:r>
            <a:r>
              <a:rPr lang="en-US" sz="3200" b="1" dirty="0">
                <a:solidFill>
                  <a:schemeClr val="folHlink"/>
                </a:solidFill>
              </a:rPr>
              <a:t> future housing developments to contain from five to ten units an acre AND cluster most development into </a:t>
            </a:r>
            <a:r>
              <a:rPr lang="en-US" sz="3200" b="1" i="1" dirty="0">
                <a:solidFill>
                  <a:schemeClr val="folHlink"/>
                </a:solidFill>
              </a:rPr>
              <a:t>urban expansion areas</a:t>
            </a:r>
            <a:r>
              <a:rPr lang="en-US" sz="3200" b="1" dirty="0">
                <a:solidFill>
                  <a:schemeClr val="folHlink"/>
                </a:solidFill>
              </a:rPr>
              <a:t> in Central Maui and </a:t>
            </a:r>
            <a:r>
              <a:rPr lang="en-US" sz="3200" b="1" dirty="0" err="1">
                <a:solidFill>
                  <a:schemeClr val="folHlink"/>
                </a:solidFill>
              </a:rPr>
              <a:t>Kihei</a:t>
            </a:r>
            <a:r>
              <a:rPr lang="en-US" sz="3200" b="1" dirty="0">
                <a:solidFill>
                  <a:schemeClr val="folHlink"/>
                </a:solidFill>
              </a:rPr>
              <a:t>. They clearly indicated a strong desire for creating more compact developments. </a:t>
            </a:r>
          </a:p>
          <a:p>
            <a:pPr marL="342900" indent="-342900" algn="just">
              <a:spcBef>
                <a:spcPct val="20000"/>
              </a:spcBef>
            </a:pPr>
            <a:endParaRPr lang="en-US" sz="3200" dirty="0">
              <a:solidFill>
                <a:schemeClr val="folHlink"/>
              </a:solidFill>
            </a:endParaRPr>
          </a:p>
        </p:txBody>
      </p:sp>
    </p:spTree>
  </p:cSld>
  <p:clrMapOvr>
    <a:masterClrMapping/>
  </p:clrMapOvr>
  <p:transition spd="med" advClick="0" advTm="1700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319492">
                                            <p:txEl>
                                              <p:pRg st="5" end="5"/>
                                            </p:txEl>
                                          </p:spTgt>
                                        </p:tgtEl>
                                        <p:attrNameLst>
                                          <p:attrName>style.visibility</p:attrName>
                                        </p:attrNameLst>
                                      </p:cBhvr>
                                      <p:to>
                                        <p:strVal val="visible"/>
                                      </p:to>
                                    </p:set>
                                    <p:animEffect transition="in" filter="dissolve">
                                      <p:cBhvr>
                                        <p:cTn id="13" dur="1000"/>
                                        <p:tgtEl>
                                          <p:spTgt spid="31949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Grp="1" noChangeAspect="1"/>
          </p:cNvGraphicFramePr>
          <p:nvPr>
            <p:ph/>
          </p:nvPr>
        </p:nvGraphicFramePr>
        <p:xfrm>
          <a:off x="-228600" y="-68263"/>
          <a:ext cx="10439400" cy="6994526"/>
        </p:xfrm>
        <a:graphic>
          <a:graphicData uri="http://schemas.openxmlformats.org/presentationml/2006/ole">
            <p:oleObj spid="_x0000_s249858" name="Worksheet" r:id="rId4" imgW="9496523" imgH="6362820" progId="Excel.Sheet.8">
              <p:embed/>
            </p:oleObj>
          </a:graphicData>
        </a:graphic>
      </p:graphicFrame>
      <p:sp>
        <p:nvSpPr>
          <p:cNvPr id="17412" name="Text Box 4"/>
          <p:cNvSpPr txBox="1">
            <a:spLocks noChangeArrowheads="1"/>
          </p:cNvSpPr>
          <p:nvPr/>
        </p:nvSpPr>
        <p:spPr bwMode="auto">
          <a:xfrm>
            <a:off x="-304800" y="0"/>
            <a:ext cx="10744200" cy="954107"/>
          </a:xfrm>
          <a:prstGeom prst="rect">
            <a:avLst/>
          </a:prstGeom>
          <a:noFill/>
          <a:ln w="9525">
            <a:noFill/>
            <a:miter lim="800000"/>
            <a:headEnd/>
            <a:tailEnd/>
          </a:ln>
        </p:spPr>
        <p:txBody>
          <a:bodyPr wrap="square">
            <a:spAutoFit/>
          </a:bodyPr>
          <a:lstStyle/>
          <a:p>
            <a:pPr algn="ctr"/>
            <a:r>
              <a:rPr lang="en-US" sz="2800" b="1" dirty="0" smtClean="0">
                <a:solidFill>
                  <a:schemeClr val="folHlink"/>
                </a:solidFill>
                <a:effectLst>
                  <a:outerShdw blurRad="38100" dist="38100" dir="2700000" algn="tl">
                    <a:srgbClr val="000000">
                      <a:alpha val="43137"/>
                    </a:srgbClr>
                  </a:outerShdw>
                </a:effectLst>
              </a:rPr>
              <a:t>Maui </a:t>
            </a:r>
            <a:r>
              <a:rPr lang="en-US" sz="2800" b="1" dirty="0">
                <a:solidFill>
                  <a:schemeClr val="folHlink"/>
                </a:solidFill>
                <a:effectLst>
                  <a:outerShdw blurRad="38100" dist="38100" dir="2700000" algn="tl">
                    <a:srgbClr val="000000">
                      <a:alpha val="43137"/>
                    </a:srgbClr>
                  </a:outerShdw>
                </a:effectLst>
              </a:rPr>
              <a:t>Island Residential Dwelling Units </a:t>
            </a:r>
            <a:endParaRPr lang="en-US" sz="2800" b="1" dirty="0" smtClean="0">
              <a:solidFill>
                <a:schemeClr val="folHlink"/>
              </a:solidFill>
              <a:effectLst>
                <a:outerShdw blurRad="38100" dist="38100" dir="2700000" algn="tl">
                  <a:srgbClr val="000000">
                    <a:alpha val="43137"/>
                  </a:srgbClr>
                </a:outerShdw>
              </a:effectLst>
            </a:endParaRPr>
          </a:p>
          <a:p>
            <a:pPr algn="ctr"/>
            <a:r>
              <a:rPr lang="en-US" sz="2800" b="1" dirty="0" smtClean="0">
                <a:solidFill>
                  <a:schemeClr val="folHlink"/>
                </a:solidFill>
                <a:effectLst>
                  <a:outerShdw blurRad="38100" dist="38100" dir="2700000" algn="tl">
                    <a:srgbClr val="000000">
                      <a:alpha val="43137"/>
                    </a:srgbClr>
                  </a:outerShdw>
                </a:effectLst>
              </a:rPr>
              <a:t>by </a:t>
            </a:r>
            <a:r>
              <a:rPr lang="en-US" sz="2800" b="1" dirty="0" smtClean="0">
                <a:solidFill>
                  <a:srgbClr val="F4800C"/>
                </a:solidFill>
                <a:effectLst>
                  <a:outerShdw blurRad="38100" dist="38100" dir="2700000" algn="tl">
                    <a:srgbClr val="000000">
                      <a:alpha val="43137"/>
                    </a:srgbClr>
                  </a:outerShdw>
                </a:effectLst>
              </a:rPr>
              <a:t>Single-Family</a:t>
            </a:r>
            <a:r>
              <a:rPr lang="en-US" sz="2800" b="1" dirty="0" smtClean="0">
                <a:solidFill>
                  <a:schemeClr val="folHlink"/>
                </a:solidFill>
                <a:effectLst>
                  <a:outerShdw blurRad="38100" dist="38100" dir="2700000" algn="tl">
                    <a:srgbClr val="000000">
                      <a:alpha val="43137"/>
                    </a:srgbClr>
                  </a:outerShdw>
                </a:effectLst>
              </a:rPr>
              <a:t>  or </a:t>
            </a:r>
            <a:r>
              <a:rPr lang="en-US" sz="2800" b="1" dirty="0">
                <a:solidFill>
                  <a:srgbClr val="00B0F0"/>
                </a:solidFill>
                <a:effectLst>
                  <a:outerShdw blurRad="38100" dist="38100" dir="2700000" algn="tl">
                    <a:srgbClr val="000000">
                      <a:alpha val="43137"/>
                    </a:srgbClr>
                  </a:outerShdw>
                </a:effectLst>
              </a:rPr>
              <a:t>Multi-Family </a:t>
            </a:r>
            <a:r>
              <a:rPr lang="en-US" sz="2800" b="1" dirty="0" smtClean="0">
                <a:solidFill>
                  <a:schemeClr val="folHlink"/>
                </a:solidFill>
                <a:effectLst>
                  <a:outerShdw blurRad="38100" dist="38100" dir="2700000" algn="tl">
                    <a:srgbClr val="000000">
                      <a:alpha val="43137"/>
                    </a:srgbClr>
                  </a:outerShdw>
                </a:effectLst>
              </a:rPr>
              <a:t>Unit in 2005 </a:t>
            </a:r>
            <a:endParaRPr lang="en-US" sz="2800" b="1" dirty="0">
              <a:solidFill>
                <a:schemeClr val="folHlink"/>
              </a:solidFill>
              <a:effectLst>
                <a:outerShdw blurRad="38100" dist="38100" dir="2700000" algn="tl">
                  <a:srgbClr val="000000">
                    <a:alpha val="43137"/>
                  </a:srgbClr>
                </a:outerShdw>
              </a:effectLst>
            </a:endParaRPr>
          </a:p>
        </p:txBody>
      </p:sp>
      <p:sp>
        <p:nvSpPr>
          <p:cNvPr id="402437" name="Text Box 5"/>
          <p:cNvSpPr txBox="1">
            <a:spLocks noChangeArrowheads="1"/>
          </p:cNvSpPr>
          <p:nvPr/>
        </p:nvSpPr>
        <p:spPr bwMode="auto">
          <a:xfrm>
            <a:off x="-228600" y="5780782"/>
            <a:ext cx="10287000" cy="1077218"/>
          </a:xfrm>
          <a:prstGeom prst="rect">
            <a:avLst/>
          </a:prstGeom>
          <a:solidFill>
            <a:schemeClr val="bg2">
              <a:lumMod val="75000"/>
            </a:schemeClr>
          </a:solidFill>
          <a:ln w="9525">
            <a:noFill/>
            <a:miter lim="800000"/>
            <a:headEnd/>
            <a:tailEnd/>
          </a:ln>
        </p:spPr>
        <p:txBody>
          <a:bodyPr wrap="square">
            <a:spAutoFit/>
          </a:bodyPr>
          <a:lstStyle/>
          <a:p>
            <a:r>
              <a:rPr lang="en-US" sz="3200" b="1" dirty="0" smtClean="0">
                <a:ln>
                  <a:solidFill>
                    <a:sysClr val="windowText" lastClr="000000"/>
                  </a:solidFill>
                </a:ln>
                <a:solidFill>
                  <a:schemeClr val="folHlink"/>
                </a:solidFill>
                <a:effectLst>
                  <a:outerShdw blurRad="38100" dist="38100" dir="2700000" algn="tl">
                    <a:srgbClr val="000000">
                      <a:alpha val="43137"/>
                    </a:srgbClr>
                  </a:outerShdw>
                </a:effectLst>
              </a:rPr>
              <a:t>  </a:t>
            </a:r>
            <a:r>
              <a:rPr lang="en-US" sz="3200" b="1" dirty="0" smtClean="0">
                <a:ln>
                  <a:solidFill>
                    <a:sysClr val="windowText" lastClr="000000"/>
                  </a:solidFill>
                </a:ln>
                <a:solidFill>
                  <a:schemeClr val="folHlink"/>
                </a:solidFill>
              </a:rPr>
              <a:t>Is there an optimum or more desirable </a:t>
            </a:r>
            <a:r>
              <a:rPr lang="en-US" sz="3200" b="1" dirty="0">
                <a:ln>
                  <a:solidFill>
                    <a:sysClr val="windowText" lastClr="000000"/>
                  </a:solidFill>
                </a:ln>
                <a:solidFill>
                  <a:schemeClr val="folHlink"/>
                </a:solidFill>
              </a:rPr>
              <a:t>mix for </a:t>
            </a:r>
            <a:r>
              <a:rPr lang="en-US" sz="3200" b="1" dirty="0" smtClean="0">
                <a:ln>
                  <a:solidFill>
                    <a:sysClr val="windowText" lastClr="000000"/>
                  </a:solidFill>
                </a:ln>
                <a:solidFill>
                  <a:schemeClr val="folHlink"/>
                </a:solidFill>
              </a:rPr>
              <a:t>new </a:t>
            </a:r>
          </a:p>
          <a:p>
            <a:r>
              <a:rPr lang="en-US" sz="3200" b="1" dirty="0" smtClean="0">
                <a:ln>
                  <a:solidFill>
                    <a:sysClr val="windowText" lastClr="000000"/>
                  </a:solidFill>
                </a:ln>
                <a:solidFill>
                  <a:srgbClr val="F4800C"/>
                </a:solidFill>
              </a:rPr>
              <a:t> single </a:t>
            </a:r>
            <a:r>
              <a:rPr lang="en-US" sz="3200" b="1" dirty="0">
                <a:ln>
                  <a:solidFill>
                    <a:sysClr val="windowText" lastClr="000000"/>
                  </a:solidFill>
                </a:ln>
                <a:solidFill>
                  <a:srgbClr val="F4800C"/>
                </a:solidFill>
              </a:rPr>
              <a:t>family </a:t>
            </a:r>
            <a:r>
              <a:rPr lang="en-US" sz="3200" b="1" dirty="0">
                <a:ln>
                  <a:solidFill>
                    <a:sysClr val="windowText" lastClr="000000"/>
                  </a:solidFill>
                </a:ln>
                <a:solidFill>
                  <a:schemeClr val="folHlink"/>
                </a:solidFill>
              </a:rPr>
              <a:t>versus </a:t>
            </a:r>
            <a:r>
              <a:rPr lang="en-US" sz="3200" b="1" dirty="0">
                <a:ln>
                  <a:solidFill>
                    <a:sysClr val="windowText" lastClr="000000"/>
                  </a:solidFill>
                </a:ln>
                <a:solidFill>
                  <a:schemeClr val="tx2">
                    <a:lumMod val="50000"/>
                  </a:schemeClr>
                </a:solidFill>
              </a:rPr>
              <a:t>multi-family</a:t>
            </a:r>
            <a:r>
              <a:rPr lang="en-US" sz="3200" b="1" dirty="0">
                <a:ln>
                  <a:solidFill>
                    <a:sysClr val="windowText" lastClr="000000"/>
                  </a:solidFill>
                </a:ln>
                <a:solidFill>
                  <a:schemeClr val="folHlink"/>
                </a:solidFill>
              </a:rPr>
              <a:t> housing </a:t>
            </a:r>
            <a:r>
              <a:rPr lang="en-US" sz="3200" b="1" dirty="0" smtClean="0">
                <a:ln>
                  <a:solidFill>
                    <a:sysClr val="windowText" lastClr="000000"/>
                  </a:solidFill>
                </a:ln>
                <a:solidFill>
                  <a:schemeClr val="folHlink"/>
                </a:solidFill>
              </a:rPr>
              <a:t>units?</a:t>
            </a:r>
            <a:endParaRPr lang="en-US" sz="3200" b="1" dirty="0">
              <a:ln>
                <a:solidFill>
                  <a:sysClr val="windowText" lastClr="000000"/>
                </a:solidFill>
              </a:ln>
              <a:solidFill>
                <a:schemeClr val="folHlink"/>
              </a:solidFill>
            </a:endParaRPr>
          </a:p>
        </p:txBody>
      </p:sp>
    </p:spTree>
  </p:cSld>
  <p:clrMapOvr>
    <a:masterClrMapping/>
  </p:clrMapOvr>
  <p:transition spd="med"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1000"/>
                                  </p:stCondLst>
                                  <p:childTnLst>
                                    <p:set>
                                      <p:cBhvr>
                                        <p:cTn id="6" dur="1" fill="hold">
                                          <p:stCondLst>
                                            <p:cond delay="0"/>
                                          </p:stCondLst>
                                        </p:cTn>
                                        <p:tgtEl>
                                          <p:spTgt spid="402437"/>
                                        </p:tgtEl>
                                        <p:attrNameLst>
                                          <p:attrName>style.visibility</p:attrName>
                                        </p:attrNameLst>
                                      </p:cBhvr>
                                      <p:to>
                                        <p:strVal val="visible"/>
                                      </p:to>
                                    </p:set>
                                    <p:anim calcmode="lin" valueType="num">
                                      <p:cBhvr>
                                        <p:cTn id="7" dur="1000" fill="hold"/>
                                        <p:tgtEl>
                                          <p:spTgt spid="402437"/>
                                        </p:tgtEl>
                                        <p:attrNameLst>
                                          <p:attrName>ppt_w</p:attrName>
                                        </p:attrNameLst>
                                      </p:cBhvr>
                                      <p:tavLst>
                                        <p:tav tm="0">
                                          <p:val>
                                            <p:fltVal val="0"/>
                                          </p:val>
                                        </p:tav>
                                        <p:tav tm="100000">
                                          <p:val>
                                            <p:strVal val="#ppt_w"/>
                                          </p:val>
                                        </p:tav>
                                      </p:tavLst>
                                    </p:anim>
                                    <p:anim calcmode="lin" valueType="num">
                                      <p:cBhvr>
                                        <p:cTn id="8" dur="1000" fill="hold"/>
                                        <p:tgtEl>
                                          <p:spTgt spid="402437"/>
                                        </p:tgtEl>
                                        <p:attrNameLst>
                                          <p:attrName>ppt_h</p:attrName>
                                        </p:attrNameLst>
                                      </p:cBhvr>
                                      <p:tavLst>
                                        <p:tav tm="0">
                                          <p:val>
                                            <p:fltVal val="0"/>
                                          </p:val>
                                        </p:tav>
                                        <p:tav tm="100000">
                                          <p:val>
                                            <p:strVal val="#ppt_h"/>
                                          </p:val>
                                        </p:tav>
                                      </p:tavLst>
                                    </p:anim>
                                    <p:animEffect transition="in" filter="fade">
                                      <p:cBhvr>
                                        <p:cTn id="9" dur="1000"/>
                                        <p:tgtEl>
                                          <p:spTgt spid="402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8"/>
          <p:cNvSpPr>
            <a:spLocks noGrp="1" noChangeArrowheads="1"/>
          </p:cNvSpPr>
          <p:nvPr>
            <p:ph type="ctrTitle"/>
          </p:nvPr>
        </p:nvSpPr>
        <p:spPr>
          <a:xfrm>
            <a:off x="0" y="2130425"/>
            <a:ext cx="9144000" cy="1470025"/>
          </a:xfrm>
        </p:spPr>
        <p:txBody>
          <a:bodyPr/>
          <a:lstStyle/>
          <a:p>
            <a:pPr algn="l" eaLnBrk="1" hangingPunct="1"/>
            <a:r>
              <a:rPr lang="en-US" b="1" dirty="0" smtClean="0">
                <a:solidFill>
                  <a:schemeClr val="accent1"/>
                </a:solidFill>
              </a:rPr>
              <a:t>"the levels at which the momentum for change—whether desirable or undesirable—becomes unstoppable"</a:t>
            </a:r>
          </a:p>
        </p:txBody>
      </p:sp>
      <p:sp>
        <p:nvSpPr>
          <p:cNvPr id="8196" name="Text Box 4"/>
          <p:cNvSpPr txBox="1">
            <a:spLocks noChangeArrowheads="1"/>
          </p:cNvSpPr>
          <p:nvPr/>
        </p:nvSpPr>
        <p:spPr bwMode="auto">
          <a:xfrm>
            <a:off x="0" y="533400"/>
            <a:ext cx="9023350" cy="3416320"/>
          </a:xfrm>
          <a:prstGeom prst="rect">
            <a:avLst/>
          </a:prstGeom>
          <a:noFill/>
          <a:ln w="9525">
            <a:noFill/>
            <a:miter lim="800000"/>
            <a:headEnd/>
            <a:tailEnd/>
          </a:ln>
        </p:spPr>
        <p:txBody>
          <a:bodyPr>
            <a:spAutoFit/>
          </a:bodyPr>
          <a:lstStyle/>
          <a:p>
            <a:pPr algn="ctr"/>
            <a:r>
              <a:rPr lang="en-US" sz="5400" b="1" dirty="0">
                <a:solidFill>
                  <a:schemeClr val="folHlink"/>
                </a:solidFill>
                <a:effectLst>
                  <a:outerShdw blurRad="38100" dist="38100" dir="2700000" algn="tl">
                    <a:srgbClr val="000000">
                      <a:alpha val="43137"/>
                    </a:srgbClr>
                  </a:outerShdw>
                </a:effectLst>
              </a:rPr>
              <a:t>Is </a:t>
            </a:r>
            <a:r>
              <a:rPr lang="en-US" sz="5400" b="1" dirty="0" smtClean="0">
                <a:solidFill>
                  <a:schemeClr val="folHlink"/>
                </a:solidFill>
                <a:effectLst>
                  <a:outerShdw blurRad="38100" dist="38100" dir="2700000" algn="tl">
                    <a:srgbClr val="000000">
                      <a:alpha val="43137"/>
                    </a:srgbClr>
                  </a:outerShdw>
                </a:effectLst>
              </a:rPr>
              <a:t>Maui Nui </a:t>
            </a:r>
            <a:r>
              <a:rPr lang="en-US" sz="5400" b="1" dirty="0">
                <a:solidFill>
                  <a:schemeClr val="folHlink"/>
                </a:solidFill>
                <a:effectLst>
                  <a:outerShdw blurRad="38100" dist="38100" dir="2700000" algn="tl">
                    <a:srgbClr val="000000">
                      <a:alpha val="43137"/>
                    </a:srgbClr>
                  </a:outerShdw>
                </a:effectLst>
              </a:rPr>
              <a:t>At A Tipping Point</a:t>
            </a:r>
            <a:r>
              <a:rPr lang="en-US" sz="5400" b="1" dirty="0" smtClean="0">
                <a:solidFill>
                  <a:schemeClr val="folHlink"/>
                </a:solidFill>
                <a:effectLst>
                  <a:outerShdw blurRad="38100" dist="38100" dir="2700000" algn="tl">
                    <a:srgbClr val="000000">
                      <a:alpha val="43137"/>
                    </a:srgbClr>
                  </a:outerShdw>
                </a:effectLst>
              </a:rPr>
              <a:t>?</a:t>
            </a:r>
          </a:p>
          <a:p>
            <a:pPr algn="ctr"/>
            <a:r>
              <a:rPr lang="en-US" sz="5400" b="1" dirty="0" smtClean="0">
                <a:solidFill>
                  <a:schemeClr val="folHlink"/>
                </a:solidFill>
                <a:effectLst>
                  <a:outerShdw blurRad="38100" dist="38100" dir="2700000" algn="tl">
                    <a:srgbClr val="000000">
                      <a:alpha val="43137"/>
                    </a:srgbClr>
                  </a:outerShdw>
                </a:effectLst>
              </a:rPr>
              <a:t>Are we facing:</a:t>
            </a:r>
          </a:p>
          <a:p>
            <a:pPr algn="ctr"/>
            <a:endParaRPr lang="en-US" sz="5400" b="1" dirty="0">
              <a:solidFill>
                <a:schemeClr val="folHlink"/>
              </a:solidFill>
              <a:effectLst>
                <a:outerShdw blurRad="38100" dist="38100" dir="2700000" algn="tl">
                  <a:srgbClr val="000000">
                    <a:alpha val="43137"/>
                  </a:srgbClr>
                </a:outerShdw>
              </a:effectLst>
            </a:endParaRPr>
          </a:p>
        </p:txBody>
      </p:sp>
    </p:spTree>
    <p:custDataLst>
      <p:tags r:id="rId1"/>
    </p:custDataLst>
  </p:cSld>
  <p:clrMapOvr>
    <a:masterClrMapping/>
  </p:clrMapOvr>
  <p:transition advTm="4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196">
                                            <p:txEl>
                                              <p:pRg st="1" end="1"/>
                                            </p:txEl>
                                          </p:spTgt>
                                        </p:tgtEl>
                                        <p:attrNameLst>
                                          <p:attrName>style.visibility</p:attrName>
                                        </p:attrNameLst>
                                      </p:cBhvr>
                                      <p:to>
                                        <p:strVal val="visible"/>
                                      </p:to>
                                    </p:set>
                                    <p:animEffect transition="in" filter="dissolve">
                                      <p:cBhvr>
                                        <p:cTn id="7" dur="1000"/>
                                        <p:tgtEl>
                                          <p:spTgt spid="81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Grp="1" noChangeAspect="1"/>
          </p:cNvGraphicFramePr>
          <p:nvPr>
            <p:ph type="chart" idx="1"/>
          </p:nvPr>
        </p:nvGraphicFramePr>
        <p:xfrm>
          <a:off x="1311275" y="609600"/>
          <a:ext cx="7054850" cy="5148263"/>
        </p:xfrm>
        <a:graphic>
          <a:graphicData uri="http://schemas.openxmlformats.org/presentationml/2006/ole">
            <p:oleObj spid="_x0000_s251906" name="Worksheet" r:id="rId4" imgW="8458132" imgH="6172200" progId="Excel.Sheet.8">
              <p:embed/>
            </p:oleObj>
          </a:graphicData>
        </a:graphic>
      </p:graphicFrame>
      <p:sp>
        <p:nvSpPr>
          <p:cNvPr id="6147" name="Text Box 3"/>
          <p:cNvSpPr txBox="1">
            <a:spLocks noChangeArrowheads="1"/>
          </p:cNvSpPr>
          <p:nvPr/>
        </p:nvSpPr>
        <p:spPr bwMode="auto">
          <a:xfrm>
            <a:off x="0" y="0"/>
            <a:ext cx="9144000" cy="701675"/>
          </a:xfrm>
          <a:prstGeom prst="rect">
            <a:avLst/>
          </a:prstGeom>
          <a:solidFill>
            <a:srgbClr val="000080"/>
          </a:solidFill>
          <a:ln w="9525">
            <a:noFill/>
            <a:miter lim="800000"/>
            <a:headEnd/>
            <a:tailEnd/>
          </a:ln>
        </p:spPr>
        <p:txBody>
          <a:bodyPr>
            <a:spAutoFit/>
          </a:bodyPr>
          <a:lstStyle/>
          <a:p>
            <a:pPr algn="ctr"/>
            <a:r>
              <a:rPr lang="en-US" sz="4000" b="1">
                <a:solidFill>
                  <a:schemeClr val="folHlink"/>
                </a:solidFill>
              </a:rPr>
              <a:t>Jobs Forecast </a:t>
            </a:r>
          </a:p>
        </p:txBody>
      </p:sp>
      <p:sp>
        <p:nvSpPr>
          <p:cNvPr id="6148" name="Rectangle 4"/>
          <p:cNvSpPr>
            <a:spLocks noChangeArrowheads="1"/>
          </p:cNvSpPr>
          <p:nvPr/>
        </p:nvSpPr>
        <p:spPr bwMode="auto">
          <a:xfrm>
            <a:off x="228600" y="533400"/>
            <a:ext cx="685800" cy="6324600"/>
          </a:xfrm>
          <a:prstGeom prst="rect">
            <a:avLst/>
          </a:prstGeom>
          <a:solidFill>
            <a:srgbClr val="000080"/>
          </a:solidFill>
          <a:ln w="9525">
            <a:noFill/>
            <a:miter lim="800000"/>
            <a:headEnd/>
            <a:tailEnd/>
          </a:ln>
        </p:spPr>
        <p:txBody>
          <a:bodyPr wrap="none" anchor="ctr"/>
          <a:lstStyle/>
          <a:p>
            <a:endParaRPr lang="en-US"/>
          </a:p>
        </p:txBody>
      </p:sp>
      <p:sp>
        <p:nvSpPr>
          <p:cNvPr id="427013" name="Rectangle 5"/>
          <p:cNvSpPr>
            <a:spLocks noChangeArrowheads="1"/>
          </p:cNvSpPr>
          <p:nvPr/>
        </p:nvSpPr>
        <p:spPr bwMode="auto">
          <a:xfrm>
            <a:off x="304800" y="5715000"/>
            <a:ext cx="9144000" cy="1371600"/>
          </a:xfrm>
          <a:prstGeom prst="rect">
            <a:avLst/>
          </a:prstGeom>
          <a:solidFill>
            <a:srgbClr val="000080"/>
          </a:solidFill>
          <a:ln w="9525">
            <a:noFill/>
            <a:miter lim="800000"/>
            <a:headEnd/>
            <a:tailEnd/>
          </a:ln>
        </p:spPr>
        <p:txBody>
          <a:bodyPr wrap="none" anchor="ctr"/>
          <a:lstStyle/>
          <a:p>
            <a:r>
              <a:rPr lang="en-US" sz="2800" b="1" dirty="0">
                <a:solidFill>
                  <a:schemeClr val="folHlink"/>
                </a:solidFill>
              </a:rPr>
              <a:t>Unfortunately, </a:t>
            </a:r>
            <a:r>
              <a:rPr lang="en-US" sz="2800" b="1" dirty="0" smtClean="0">
                <a:solidFill>
                  <a:schemeClr val="folHlink"/>
                </a:solidFill>
              </a:rPr>
              <a:t>current projected job increases will</a:t>
            </a:r>
          </a:p>
          <a:p>
            <a:r>
              <a:rPr lang="en-US" sz="2800" b="1" dirty="0" smtClean="0">
                <a:solidFill>
                  <a:schemeClr val="folHlink"/>
                </a:solidFill>
              </a:rPr>
              <a:t>fall far below projected population </a:t>
            </a:r>
            <a:r>
              <a:rPr lang="en-US" sz="2800" b="1" dirty="0">
                <a:solidFill>
                  <a:schemeClr val="folHlink"/>
                </a:solidFill>
              </a:rPr>
              <a:t>gains.</a:t>
            </a:r>
          </a:p>
        </p:txBody>
      </p:sp>
      <p:sp>
        <p:nvSpPr>
          <p:cNvPr id="6150" name="Rectangle 6"/>
          <p:cNvSpPr>
            <a:spLocks noChangeArrowheads="1"/>
          </p:cNvSpPr>
          <p:nvPr/>
        </p:nvSpPr>
        <p:spPr bwMode="auto">
          <a:xfrm>
            <a:off x="8801100" y="457200"/>
            <a:ext cx="685800" cy="6629400"/>
          </a:xfrm>
          <a:prstGeom prst="rect">
            <a:avLst/>
          </a:prstGeom>
          <a:solidFill>
            <a:srgbClr val="000080"/>
          </a:solidFill>
          <a:ln w="9525">
            <a:noFill/>
            <a:miter lim="800000"/>
            <a:headEnd/>
            <a:tailEnd/>
          </a:ln>
        </p:spPr>
        <p:txBody>
          <a:bodyPr wrap="none" anchor="ctr"/>
          <a:lstStyle/>
          <a:p>
            <a:endParaRPr lang="en-US" dirty="0"/>
          </a:p>
        </p:txBody>
      </p:sp>
    </p:spTree>
  </p:cSld>
  <p:clrMapOvr>
    <a:masterClrMapping/>
  </p:clrMapOvr>
  <p:transition spd="med"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2500"/>
                                  </p:stCondLst>
                                  <p:childTnLst>
                                    <p:set>
                                      <p:cBhvr>
                                        <p:cTn id="6" dur="1" fill="hold">
                                          <p:stCondLst>
                                            <p:cond delay="0"/>
                                          </p:stCondLst>
                                        </p:cTn>
                                        <p:tgtEl>
                                          <p:spTgt spid="427013"/>
                                        </p:tgtEl>
                                        <p:attrNameLst>
                                          <p:attrName>style.visibility</p:attrName>
                                        </p:attrNameLst>
                                      </p:cBhvr>
                                      <p:to>
                                        <p:strVal val="visible"/>
                                      </p:to>
                                    </p:set>
                                    <p:anim calcmode="lin" valueType="num">
                                      <p:cBhvr>
                                        <p:cTn id="7" dur="1000" fill="hold"/>
                                        <p:tgtEl>
                                          <p:spTgt spid="427013"/>
                                        </p:tgtEl>
                                        <p:attrNameLst>
                                          <p:attrName>ppt_w</p:attrName>
                                        </p:attrNameLst>
                                      </p:cBhvr>
                                      <p:tavLst>
                                        <p:tav tm="0">
                                          <p:val>
                                            <p:fltVal val="0"/>
                                          </p:val>
                                        </p:tav>
                                        <p:tav tm="100000">
                                          <p:val>
                                            <p:strVal val="#ppt_w"/>
                                          </p:val>
                                        </p:tav>
                                      </p:tavLst>
                                    </p:anim>
                                    <p:anim calcmode="lin" valueType="num">
                                      <p:cBhvr>
                                        <p:cTn id="8" dur="1000" fill="hold"/>
                                        <p:tgtEl>
                                          <p:spTgt spid="427013"/>
                                        </p:tgtEl>
                                        <p:attrNameLst>
                                          <p:attrName>ppt_h</p:attrName>
                                        </p:attrNameLst>
                                      </p:cBhvr>
                                      <p:tavLst>
                                        <p:tav tm="0">
                                          <p:val>
                                            <p:fltVal val="0"/>
                                          </p:val>
                                        </p:tav>
                                        <p:tav tm="100000">
                                          <p:val>
                                            <p:strVal val="#ppt_h"/>
                                          </p:val>
                                        </p:tav>
                                      </p:tavLst>
                                    </p:anim>
                                    <p:animEffect transition="in" filter="fade">
                                      <p:cBhvr>
                                        <p:cTn id="9" dur="1000"/>
                                        <p:tgtEl>
                                          <p:spTgt spid="427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327025" y="660400"/>
          <a:ext cx="5661025" cy="3570288"/>
        </p:xfrm>
        <a:graphic>
          <a:graphicData uri="http://schemas.openxmlformats.org/presentationml/2006/ole">
            <p:oleObj spid="_x0000_s344066" r:id="rId4" imgW="5663675" imgH="3572566" progId="Excel.Sheet.8">
              <p:embed/>
            </p:oleObj>
          </a:graphicData>
        </a:graphic>
      </p:graphicFrame>
      <p:graphicFrame>
        <p:nvGraphicFramePr>
          <p:cNvPr id="7171" name="Object 3"/>
          <p:cNvGraphicFramePr>
            <a:graphicFrameLocks noChangeAspect="1"/>
          </p:cNvGraphicFramePr>
          <p:nvPr/>
        </p:nvGraphicFramePr>
        <p:xfrm>
          <a:off x="3098800" y="3429000"/>
          <a:ext cx="5994400" cy="3378200"/>
        </p:xfrm>
        <a:graphic>
          <a:graphicData uri="http://schemas.openxmlformats.org/presentationml/2006/ole">
            <p:oleObj spid="_x0000_s344067" r:id="rId5" imgW="5998984" imgH="3377477" progId="Excel.Sheet.8">
              <p:embed/>
            </p:oleObj>
          </a:graphicData>
        </a:graphic>
      </p:graphicFrame>
      <p:sp>
        <p:nvSpPr>
          <p:cNvPr id="7172" name="Text Box 4"/>
          <p:cNvSpPr txBox="1">
            <a:spLocks noChangeArrowheads="1"/>
          </p:cNvSpPr>
          <p:nvPr/>
        </p:nvSpPr>
        <p:spPr bwMode="auto">
          <a:xfrm>
            <a:off x="-457200" y="0"/>
            <a:ext cx="9601200" cy="701675"/>
          </a:xfrm>
          <a:prstGeom prst="rect">
            <a:avLst/>
          </a:prstGeom>
          <a:solidFill>
            <a:srgbClr val="000080"/>
          </a:solidFill>
          <a:ln w="9525">
            <a:noFill/>
            <a:miter lim="800000"/>
            <a:headEnd/>
            <a:tailEnd/>
          </a:ln>
        </p:spPr>
        <p:txBody>
          <a:bodyPr>
            <a:spAutoFit/>
          </a:bodyPr>
          <a:lstStyle/>
          <a:p>
            <a:pPr algn="r"/>
            <a:r>
              <a:rPr lang="en-US" sz="4000" b="1">
                <a:solidFill>
                  <a:schemeClr val="folHlink"/>
                </a:solidFill>
              </a:rPr>
              <a:t>Projected Employment Shifts 1990 - 2030 </a:t>
            </a:r>
          </a:p>
        </p:txBody>
      </p:sp>
      <p:sp>
        <p:nvSpPr>
          <p:cNvPr id="7173" name="Text Box 5"/>
          <p:cNvSpPr txBox="1">
            <a:spLocks noChangeArrowheads="1"/>
          </p:cNvSpPr>
          <p:nvPr/>
        </p:nvSpPr>
        <p:spPr bwMode="auto">
          <a:xfrm>
            <a:off x="685800" y="3032125"/>
            <a:ext cx="1301750" cy="762000"/>
          </a:xfrm>
          <a:prstGeom prst="rect">
            <a:avLst/>
          </a:prstGeom>
          <a:noFill/>
          <a:ln w="9525">
            <a:noFill/>
            <a:miter lim="800000"/>
            <a:headEnd/>
            <a:tailEnd/>
          </a:ln>
        </p:spPr>
        <p:txBody>
          <a:bodyPr wrap="none">
            <a:spAutoFit/>
          </a:bodyPr>
          <a:lstStyle/>
          <a:p>
            <a:r>
              <a:rPr lang="en-US" sz="4400" b="1">
                <a:solidFill>
                  <a:schemeClr val="folHlink"/>
                </a:solidFill>
              </a:rPr>
              <a:t>1990</a:t>
            </a:r>
          </a:p>
        </p:txBody>
      </p:sp>
      <p:sp>
        <p:nvSpPr>
          <p:cNvPr id="7174" name="Text Box 6"/>
          <p:cNvSpPr txBox="1">
            <a:spLocks noChangeArrowheads="1"/>
          </p:cNvSpPr>
          <p:nvPr/>
        </p:nvSpPr>
        <p:spPr bwMode="auto">
          <a:xfrm>
            <a:off x="3276600" y="5638800"/>
            <a:ext cx="1301750" cy="762000"/>
          </a:xfrm>
          <a:prstGeom prst="rect">
            <a:avLst/>
          </a:prstGeom>
          <a:noFill/>
          <a:ln w="9525">
            <a:noFill/>
            <a:miter lim="800000"/>
            <a:headEnd/>
            <a:tailEnd/>
          </a:ln>
        </p:spPr>
        <p:txBody>
          <a:bodyPr wrap="none">
            <a:spAutoFit/>
          </a:bodyPr>
          <a:lstStyle/>
          <a:p>
            <a:r>
              <a:rPr lang="en-US" sz="4400" b="1">
                <a:solidFill>
                  <a:schemeClr val="folHlink"/>
                </a:solidFill>
              </a:rPr>
              <a:t>2030</a:t>
            </a:r>
          </a:p>
        </p:txBody>
      </p:sp>
      <p:sp>
        <p:nvSpPr>
          <p:cNvPr id="422919" name="Text Box 7"/>
          <p:cNvSpPr txBox="1">
            <a:spLocks noChangeArrowheads="1"/>
          </p:cNvSpPr>
          <p:nvPr/>
        </p:nvSpPr>
        <p:spPr bwMode="auto">
          <a:xfrm>
            <a:off x="5334000" y="1066800"/>
            <a:ext cx="3536950" cy="2289175"/>
          </a:xfrm>
          <a:prstGeom prst="rect">
            <a:avLst/>
          </a:prstGeom>
          <a:noFill/>
          <a:ln w="9525">
            <a:noFill/>
            <a:miter lim="800000"/>
            <a:headEnd/>
            <a:tailEnd/>
          </a:ln>
        </p:spPr>
        <p:txBody>
          <a:bodyPr wrap="none">
            <a:spAutoFit/>
          </a:bodyPr>
          <a:lstStyle/>
          <a:p>
            <a:r>
              <a:rPr lang="en-US" b="1">
                <a:solidFill>
                  <a:schemeClr val="folHlink"/>
                </a:solidFill>
              </a:rPr>
              <a:t>By 2030, a lower percentage of </a:t>
            </a:r>
          </a:p>
          <a:p>
            <a:r>
              <a:rPr lang="en-US" b="1">
                <a:solidFill>
                  <a:schemeClr val="folHlink"/>
                </a:solidFill>
              </a:rPr>
              <a:t>service, government, agricultural, </a:t>
            </a:r>
          </a:p>
          <a:p>
            <a:r>
              <a:rPr lang="en-US" b="1">
                <a:solidFill>
                  <a:schemeClr val="folHlink"/>
                </a:solidFill>
              </a:rPr>
              <a:t>manufacturing, construction, </a:t>
            </a:r>
          </a:p>
          <a:p>
            <a:r>
              <a:rPr lang="en-US" b="1">
                <a:solidFill>
                  <a:schemeClr val="folHlink"/>
                </a:solidFill>
              </a:rPr>
              <a:t>transportation/commerce/</a:t>
            </a:r>
          </a:p>
          <a:p>
            <a:r>
              <a:rPr lang="en-US" b="1">
                <a:solidFill>
                  <a:schemeClr val="folHlink"/>
                </a:solidFill>
              </a:rPr>
              <a:t>utilities, and banking &amp; </a:t>
            </a:r>
          </a:p>
          <a:p>
            <a:r>
              <a:rPr lang="en-US" b="1">
                <a:solidFill>
                  <a:schemeClr val="folHlink"/>
                </a:solidFill>
              </a:rPr>
              <a:t>finance jobs.</a:t>
            </a:r>
          </a:p>
          <a:p>
            <a:r>
              <a:rPr lang="en-US" b="1">
                <a:solidFill>
                  <a:schemeClr val="folHlink"/>
                </a:solidFill>
              </a:rPr>
              <a:t>Agricultural jobs under these </a:t>
            </a:r>
          </a:p>
          <a:p>
            <a:r>
              <a:rPr lang="en-US" b="1">
                <a:solidFill>
                  <a:schemeClr val="folHlink"/>
                </a:solidFill>
              </a:rPr>
              <a:t>projections will halve.</a:t>
            </a:r>
          </a:p>
        </p:txBody>
      </p:sp>
      <p:sp>
        <p:nvSpPr>
          <p:cNvPr id="422920" name="Text Box 8"/>
          <p:cNvSpPr txBox="1">
            <a:spLocks noChangeArrowheads="1"/>
          </p:cNvSpPr>
          <p:nvPr/>
        </p:nvSpPr>
        <p:spPr bwMode="auto">
          <a:xfrm>
            <a:off x="228600" y="4800600"/>
            <a:ext cx="2698750" cy="641350"/>
          </a:xfrm>
          <a:prstGeom prst="rect">
            <a:avLst/>
          </a:prstGeom>
          <a:noFill/>
          <a:ln w="9525">
            <a:noFill/>
            <a:miter lim="800000"/>
            <a:headEnd/>
            <a:tailEnd/>
          </a:ln>
        </p:spPr>
        <p:txBody>
          <a:bodyPr wrap="none">
            <a:spAutoFit/>
          </a:bodyPr>
          <a:lstStyle/>
          <a:p>
            <a:r>
              <a:rPr lang="en-US" b="1">
                <a:solidFill>
                  <a:schemeClr val="folHlink"/>
                </a:solidFill>
              </a:rPr>
              <a:t>Only the self-employment</a:t>
            </a:r>
          </a:p>
          <a:p>
            <a:r>
              <a:rPr lang="en-US" b="1">
                <a:solidFill>
                  <a:schemeClr val="folHlink"/>
                </a:solidFill>
              </a:rPr>
              <a:t>sector is seen as rising. </a:t>
            </a:r>
          </a:p>
        </p:txBody>
      </p:sp>
    </p:spTree>
  </p:cSld>
  <p:clrMapOvr>
    <a:masterClrMapping/>
  </p:clrMapOvr>
  <p:transition spd="med" advTm="1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2500"/>
                                  </p:stCondLst>
                                  <p:childTnLst>
                                    <p:set>
                                      <p:cBhvr>
                                        <p:cTn id="6" dur="1" fill="hold">
                                          <p:stCondLst>
                                            <p:cond delay="0"/>
                                          </p:stCondLst>
                                        </p:cTn>
                                        <p:tgtEl>
                                          <p:spTgt spid="422919"/>
                                        </p:tgtEl>
                                        <p:attrNameLst>
                                          <p:attrName>style.visibility</p:attrName>
                                        </p:attrNameLst>
                                      </p:cBhvr>
                                      <p:to>
                                        <p:strVal val="visible"/>
                                      </p:to>
                                    </p:set>
                                    <p:anim calcmode="lin" valueType="num">
                                      <p:cBhvr>
                                        <p:cTn id="7" dur="2000" fill="hold"/>
                                        <p:tgtEl>
                                          <p:spTgt spid="422919"/>
                                        </p:tgtEl>
                                        <p:attrNameLst>
                                          <p:attrName>ppt_w</p:attrName>
                                        </p:attrNameLst>
                                      </p:cBhvr>
                                      <p:tavLst>
                                        <p:tav tm="0">
                                          <p:val>
                                            <p:fltVal val="0"/>
                                          </p:val>
                                        </p:tav>
                                        <p:tav tm="100000">
                                          <p:val>
                                            <p:strVal val="#ppt_w"/>
                                          </p:val>
                                        </p:tav>
                                      </p:tavLst>
                                    </p:anim>
                                    <p:anim calcmode="lin" valueType="num">
                                      <p:cBhvr>
                                        <p:cTn id="8" dur="2000" fill="hold"/>
                                        <p:tgtEl>
                                          <p:spTgt spid="422919"/>
                                        </p:tgtEl>
                                        <p:attrNameLst>
                                          <p:attrName>ppt_h</p:attrName>
                                        </p:attrNameLst>
                                      </p:cBhvr>
                                      <p:tavLst>
                                        <p:tav tm="0">
                                          <p:val>
                                            <p:fltVal val="0"/>
                                          </p:val>
                                        </p:tav>
                                        <p:tav tm="100000">
                                          <p:val>
                                            <p:strVal val="#ppt_h"/>
                                          </p:val>
                                        </p:tav>
                                      </p:tavLst>
                                    </p:anim>
                                    <p:animEffect transition="in" filter="fade">
                                      <p:cBhvr>
                                        <p:cTn id="9" dur="2000"/>
                                        <p:tgtEl>
                                          <p:spTgt spid="422919"/>
                                        </p:tgtEl>
                                      </p:cBhvr>
                                    </p:animEffect>
                                  </p:childTnLst>
                                </p:cTn>
                              </p:par>
                            </p:childTnLst>
                          </p:cTn>
                        </p:par>
                        <p:par>
                          <p:cTn id="10" fill="hold">
                            <p:stCondLst>
                              <p:cond delay="4500"/>
                            </p:stCondLst>
                            <p:childTnLst>
                              <p:par>
                                <p:cTn id="11" presetID="53" presetClass="entr" presetSubtype="0" fill="hold" grpId="0" nodeType="afterEffect">
                                  <p:stCondLst>
                                    <p:cond delay="1500"/>
                                  </p:stCondLst>
                                  <p:childTnLst>
                                    <p:set>
                                      <p:cBhvr>
                                        <p:cTn id="12" dur="1" fill="hold">
                                          <p:stCondLst>
                                            <p:cond delay="0"/>
                                          </p:stCondLst>
                                        </p:cTn>
                                        <p:tgtEl>
                                          <p:spTgt spid="422920"/>
                                        </p:tgtEl>
                                        <p:attrNameLst>
                                          <p:attrName>style.visibility</p:attrName>
                                        </p:attrNameLst>
                                      </p:cBhvr>
                                      <p:to>
                                        <p:strVal val="visible"/>
                                      </p:to>
                                    </p:set>
                                    <p:anim calcmode="lin" valueType="num">
                                      <p:cBhvr>
                                        <p:cTn id="13" dur="1000" fill="hold"/>
                                        <p:tgtEl>
                                          <p:spTgt spid="422920"/>
                                        </p:tgtEl>
                                        <p:attrNameLst>
                                          <p:attrName>ppt_w</p:attrName>
                                        </p:attrNameLst>
                                      </p:cBhvr>
                                      <p:tavLst>
                                        <p:tav tm="0">
                                          <p:val>
                                            <p:fltVal val="0"/>
                                          </p:val>
                                        </p:tav>
                                        <p:tav tm="100000">
                                          <p:val>
                                            <p:strVal val="#ppt_w"/>
                                          </p:val>
                                        </p:tav>
                                      </p:tavLst>
                                    </p:anim>
                                    <p:anim calcmode="lin" valueType="num">
                                      <p:cBhvr>
                                        <p:cTn id="14" dur="1000" fill="hold"/>
                                        <p:tgtEl>
                                          <p:spTgt spid="422920"/>
                                        </p:tgtEl>
                                        <p:attrNameLst>
                                          <p:attrName>ppt_h</p:attrName>
                                        </p:attrNameLst>
                                      </p:cBhvr>
                                      <p:tavLst>
                                        <p:tav tm="0">
                                          <p:val>
                                            <p:fltVal val="0"/>
                                          </p:val>
                                        </p:tav>
                                        <p:tav tm="100000">
                                          <p:val>
                                            <p:strVal val="#ppt_h"/>
                                          </p:val>
                                        </p:tav>
                                      </p:tavLst>
                                    </p:anim>
                                    <p:animEffect transition="in" filter="fade">
                                      <p:cBhvr>
                                        <p:cTn id="15" dur="1000"/>
                                        <p:tgtEl>
                                          <p:spTgt spid="422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9" grpId="0"/>
      <p:bldP spid="4229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 name="Text Box 51"/>
          <p:cNvSpPr txBox="1">
            <a:spLocks noChangeArrowheads="1"/>
          </p:cNvSpPr>
          <p:nvPr/>
        </p:nvSpPr>
        <p:spPr bwMode="auto">
          <a:xfrm>
            <a:off x="0" y="0"/>
            <a:ext cx="9144000" cy="1311275"/>
          </a:xfrm>
          <a:prstGeom prst="rect">
            <a:avLst/>
          </a:prstGeom>
          <a:noFill/>
          <a:ln w="9525">
            <a:noFill/>
            <a:miter lim="800000"/>
            <a:headEnd/>
            <a:tailEnd/>
          </a:ln>
        </p:spPr>
        <p:txBody>
          <a:bodyPr>
            <a:spAutoFit/>
          </a:bodyPr>
          <a:lstStyle/>
          <a:p>
            <a:pPr algn="ctr">
              <a:defRPr/>
            </a:pPr>
            <a:r>
              <a:rPr lang="en-US" sz="4000" b="1" dirty="0">
                <a:solidFill>
                  <a:schemeClr val="folHlink"/>
                </a:solidFill>
                <a:effectLst>
                  <a:outerShdw blurRad="38100" dist="38100" dir="2700000" algn="tl">
                    <a:srgbClr val="000000">
                      <a:alpha val="43137"/>
                    </a:srgbClr>
                  </a:outerShdw>
                </a:effectLst>
              </a:rPr>
              <a:t>Already Ten of Maui’s Largest Occupations are Related to Tourism</a:t>
            </a:r>
          </a:p>
        </p:txBody>
      </p:sp>
      <p:graphicFrame>
        <p:nvGraphicFramePr>
          <p:cNvPr id="5" name="Table 4"/>
          <p:cNvGraphicFramePr>
            <a:graphicFrameLocks noGrp="1"/>
          </p:cNvGraphicFramePr>
          <p:nvPr/>
        </p:nvGraphicFramePr>
        <p:xfrm>
          <a:off x="5394960" y="2057400"/>
          <a:ext cx="624840" cy="304800"/>
        </p:xfrm>
        <a:graphic>
          <a:graphicData uri="http://schemas.openxmlformats.org/drawingml/2006/table">
            <a:tbl>
              <a:tblPr/>
              <a:tblGrid>
                <a:gridCol w="208280"/>
                <a:gridCol w="208280"/>
                <a:gridCol w="208280"/>
              </a:tblGrid>
              <a:tr h="29099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99"/>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bg2"/>
                        </a:solidFill>
                        <a:effectLst/>
                        <a:latin typeface="Times New Roman" pitchFamily="18"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99"/>
                    </a:solidFill>
                  </a:tcPr>
                </a:tc>
              </a:tr>
            </a:tbl>
          </a:graphicData>
        </a:graphic>
      </p:graphicFrame>
      <p:sp>
        <p:nvSpPr>
          <p:cNvPr id="6" name="Rectangle 5"/>
          <p:cNvSpPr/>
          <p:nvPr/>
        </p:nvSpPr>
        <p:spPr>
          <a:xfrm>
            <a:off x="4069298" y="3244334"/>
            <a:ext cx="1005403" cy="369332"/>
          </a:xfrm>
          <a:prstGeom prst="rect">
            <a:avLst/>
          </a:prstGeom>
        </p:spPr>
        <p:txBody>
          <a:bodyPr wrap="none">
            <a:spAutoFit/>
          </a:bodyPr>
          <a:lstStyle/>
          <a:p>
            <a:r>
              <a:rPr lang="en-US" b="1" dirty="0" smtClean="0">
                <a:solidFill>
                  <a:schemeClr val="bg2"/>
                </a:solidFill>
                <a:cs typeface="Times New Roman" pitchFamily="18" charset="0"/>
              </a:rPr>
              <a:t>Number</a:t>
            </a:r>
            <a:endParaRPr lang="en-US" dirty="0"/>
          </a:p>
        </p:txBody>
      </p:sp>
      <p:graphicFrame>
        <p:nvGraphicFramePr>
          <p:cNvPr id="10" name="Table 9"/>
          <p:cNvGraphicFramePr>
            <a:graphicFrameLocks noGrp="1"/>
          </p:cNvGraphicFramePr>
          <p:nvPr/>
        </p:nvGraphicFramePr>
        <p:xfrm>
          <a:off x="1828800" y="1981200"/>
          <a:ext cx="5435600" cy="3590925"/>
        </p:xfrm>
        <a:graphic>
          <a:graphicData uri="http://schemas.openxmlformats.org/drawingml/2006/table">
            <a:tbl>
              <a:tblPr/>
              <a:tblGrid>
                <a:gridCol w="2617846"/>
                <a:gridCol w="1408877"/>
                <a:gridCol w="1408877"/>
              </a:tblGrid>
              <a:tr h="238125">
                <a:tc>
                  <a:txBody>
                    <a:bodyPr/>
                    <a:lstStyle/>
                    <a:p>
                      <a:pPr algn="l" fontAlgn="b"/>
                      <a:r>
                        <a:rPr lang="en-US" sz="1400" b="1" i="0" u="none" strike="noStrike">
                          <a:solidFill>
                            <a:srgbClr val="000000"/>
                          </a:solidFill>
                          <a:latin typeface="Times New Roman"/>
                        </a:rPr>
                        <a:t>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400" b="1" i="0" u="none" strike="noStrike">
                          <a:solidFill>
                            <a:srgbClr val="000000"/>
                          </a:solidFill>
                          <a:latin typeface="Times New Roman"/>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400" b="1" i="0" u="none" strike="noStrike">
                          <a:solidFill>
                            <a:srgbClr val="000000"/>
                          </a:solidFill>
                          <a:latin typeface="Times New Roman"/>
                        </a:rPr>
                        <a:t>2008 Maui</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r>
              <a:tr h="238125">
                <a:tc>
                  <a:txBody>
                    <a:bodyPr/>
                    <a:lstStyle/>
                    <a:p>
                      <a:pPr algn="l" fontAlgn="b"/>
                      <a:r>
                        <a:rPr lang="en-US" sz="1400" b="1" i="0" u="none" strike="noStrike">
                          <a:solidFill>
                            <a:srgbClr val="000000"/>
                          </a:solidFill>
                          <a:latin typeface="Times New Roman"/>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fontAlgn="b"/>
                      <a:r>
                        <a:rPr lang="en-US" sz="1400" b="1" i="0" u="none" strike="noStrike">
                          <a:solidFill>
                            <a:srgbClr val="000000"/>
                          </a:solidFill>
                          <a:latin typeface="Times New Roman"/>
                        </a:rPr>
                        <a:t> </a:t>
                      </a:r>
                    </a:p>
                  </a:txBody>
                  <a:tcPr marL="9525" marR="9525" marT="9525" marB="0" anchor="b">
                    <a:lnL>
                      <a:noFill/>
                    </a:lnL>
                    <a:lnR>
                      <a:noFill/>
                    </a:lnR>
                    <a:lnT>
                      <a:noFill/>
                    </a:lnT>
                    <a:lnB>
                      <a:noFill/>
                    </a:lnB>
                    <a:solidFill>
                      <a:srgbClr val="FFFF00"/>
                    </a:solidFill>
                  </a:tcPr>
                </a:tc>
                <a:tc>
                  <a:txBody>
                    <a:bodyPr/>
                    <a:lstStyle/>
                    <a:p>
                      <a:pPr algn="ctr" fontAlgn="b"/>
                      <a:r>
                        <a:rPr lang="en-US" sz="1400" b="1" i="0" u="none" strike="noStrike">
                          <a:solidFill>
                            <a:srgbClr val="000000"/>
                          </a:solidFill>
                          <a:latin typeface="Times New Roman"/>
                        </a:rPr>
                        <a:t>Median</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38125">
                <a:tc>
                  <a:txBody>
                    <a:bodyPr/>
                    <a:lstStyle/>
                    <a:p>
                      <a:pPr algn="l" fontAlgn="b"/>
                      <a:r>
                        <a:rPr lang="en-US" sz="1400" b="1" i="0" u="none" strike="noStrike">
                          <a:solidFill>
                            <a:srgbClr val="000000"/>
                          </a:solidFill>
                          <a:latin typeface="Times New Roman"/>
                        </a:rPr>
                        <a:t> </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fontAlgn="b"/>
                      <a:r>
                        <a:rPr lang="en-US" sz="1400" b="1" i="0" u="none" strike="noStrike">
                          <a:solidFill>
                            <a:srgbClr val="000000"/>
                          </a:solidFill>
                          <a:latin typeface="Times New Roman"/>
                        </a:rPr>
                        <a:t> </a:t>
                      </a:r>
                    </a:p>
                  </a:txBody>
                  <a:tcPr marL="9525" marR="9525" marT="9525" marB="0" anchor="b">
                    <a:lnL>
                      <a:noFill/>
                    </a:lnL>
                    <a:lnR>
                      <a:noFill/>
                    </a:lnR>
                    <a:lnT>
                      <a:noFill/>
                    </a:lnT>
                    <a:lnB>
                      <a:noFill/>
                    </a:lnB>
                    <a:solidFill>
                      <a:srgbClr val="FFFF00"/>
                    </a:solidFill>
                  </a:tcPr>
                </a:tc>
                <a:tc>
                  <a:txBody>
                    <a:bodyPr/>
                    <a:lstStyle/>
                    <a:p>
                      <a:pPr algn="ctr" fontAlgn="b"/>
                      <a:r>
                        <a:rPr lang="en-US" sz="1400" b="1" i="0" u="none" strike="noStrike">
                          <a:solidFill>
                            <a:srgbClr val="000000"/>
                          </a:solidFill>
                          <a:latin typeface="Times New Roman"/>
                        </a:rPr>
                        <a:t>Annual</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47650">
                <a:tc>
                  <a:txBody>
                    <a:bodyPr/>
                    <a:lstStyle/>
                    <a:p>
                      <a:pPr algn="l" fontAlgn="b"/>
                      <a:r>
                        <a:rPr lang="en-US" sz="1400" b="1" i="0" u="none" strike="noStrike">
                          <a:solidFill>
                            <a:srgbClr val="000000"/>
                          </a:solidFill>
                          <a:latin typeface="Times New Roman"/>
                        </a:rPr>
                        <a:t>Occupation</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Times New Roman"/>
                        </a:rPr>
                        <a:t>Number</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a:solidFill>
                            <a:srgbClr val="000000"/>
                          </a:solidFill>
                          <a:latin typeface="Times New Roman"/>
                        </a:rPr>
                        <a:t>Wage</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r>
              <a:tr h="238125">
                <a:tc>
                  <a:txBody>
                    <a:bodyPr/>
                    <a:lstStyle/>
                    <a:p>
                      <a:pPr algn="l" fontAlgn="b"/>
                      <a:r>
                        <a:rPr lang="en-US" sz="1400" b="1" i="0" u="none" strike="noStrike">
                          <a:solidFill>
                            <a:srgbClr val="000000"/>
                          </a:solidFill>
                          <a:latin typeface="Times New Roman"/>
                        </a:rPr>
                        <a:t>Retail Sales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66"/>
                    </a:solidFill>
                  </a:tcPr>
                </a:tc>
                <a:tc>
                  <a:txBody>
                    <a:bodyPr/>
                    <a:lstStyle/>
                    <a:p>
                      <a:pPr algn="ctr" fontAlgn="b"/>
                      <a:r>
                        <a:rPr lang="en-US" sz="1400" b="1" i="0" u="none" strike="noStrike">
                          <a:solidFill>
                            <a:srgbClr val="000000"/>
                          </a:solidFill>
                          <a:latin typeface="Times New Roman"/>
                        </a:rPr>
                        <a:t>3,040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66"/>
                    </a:solidFill>
                  </a:tcPr>
                </a:tc>
                <a:tc>
                  <a:txBody>
                    <a:bodyPr/>
                    <a:lstStyle/>
                    <a:p>
                      <a:pPr algn="ctr" fontAlgn="b"/>
                      <a:r>
                        <a:rPr lang="en-US" sz="1400" b="1" i="0" u="none" strike="noStrike">
                          <a:solidFill>
                            <a:srgbClr val="000000"/>
                          </a:solidFill>
                          <a:latin typeface="Times New Roman"/>
                        </a:rPr>
                        <a:t>$29,150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66"/>
                    </a:solidFill>
                  </a:tcPr>
                </a:tc>
              </a:tr>
              <a:tr h="238125">
                <a:tc>
                  <a:txBody>
                    <a:bodyPr/>
                    <a:lstStyle/>
                    <a:p>
                      <a:pPr algn="l" fontAlgn="b"/>
                      <a:r>
                        <a:rPr lang="en-US" sz="1400" b="1" i="0" u="none" strike="noStrike">
                          <a:solidFill>
                            <a:srgbClr val="000000"/>
                          </a:solidFill>
                          <a:latin typeface="Times New Roman"/>
                        </a:rPr>
                        <a:t>Waiters &amp; Waitresses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fontAlgn="b"/>
                      <a:r>
                        <a:rPr lang="en-US" sz="1400" b="1" i="0" u="none" strike="noStrike">
                          <a:solidFill>
                            <a:srgbClr val="000000"/>
                          </a:solidFill>
                          <a:latin typeface="Times New Roman"/>
                        </a:rPr>
                        <a:t>2,760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fontAlgn="b"/>
                      <a:r>
                        <a:rPr lang="en-US" sz="1400" b="1" i="0" u="none" strike="noStrike">
                          <a:solidFill>
                            <a:srgbClr val="000000"/>
                          </a:solidFill>
                          <a:latin typeface="Times New Roman"/>
                        </a:rPr>
                        <a:t>$26,440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r>
              <a:tr h="238125">
                <a:tc>
                  <a:txBody>
                    <a:bodyPr/>
                    <a:lstStyle/>
                    <a:p>
                      <a:pPr algn="l" fontAlgn="b"/>
                      <a:r>
                        <a:rPr lang="en-US" sz="1400" b="1" i="0" u="none" strike="noStrike">
                          <a:solidFill>
                            <a:srgbClr val="000000"/>
                          </a:solidFill>
                          <a:latin typeface="Times New Roman"/>
                        </a:rPr>
                        <a:t>Cashiers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66"/>
                    </a:solidFill>
                  </a:tcPr>
                </a:tc>
                <a:tc>
                  <a:txBody>
                    <a:bodyPr/>
                    <a:lstStyle/>
                    <a:p>
                      <a:pPr algn="ctr" fontAlgn="b"/>
                      <a:r>
                        <a:rPr lang="en-US" sz="1400" b="1" i="0" u="none" strike="noStrike">
                          <a:solidFill>
                            <a:srgbClr val="000000"/>
                          </a:solidFill>
                          <a:latin typeface="Times New Roman"/>
                        </a:rPr>
                        <a:t>2,300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66"/>
                    </a:solidFill>
                  </a:tcPr>
                </a:tc>
                <a:tc>
                  <a:txBody>
                    <a:bodyPr/>
                    <a:lstStyle/>
                    <a:p>
                      <a:pPr algn="ctr" fontAlgn="b"/>
                      <a:r>
                        <a:rPr lang="en-US" sz="1400" b="1" i="0" u="none" strike="noStrike">
                          <a:solidFill>
                            <a:srgbClr val="000000"/>
                          </a:solidFill>
                          <a:latin typeface="Times New Roman"/>
                        </a:rPr>
                        <a:t>$23,700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66"/>
                    </a:solidFill>
                  </a:tcPr>
                </a:tc>
              </a:tr>
              <a:tr h="238125">
                <a:tc>
                  <a:txBody>
                    <a:bodyPr/>
                    <a:lstStyle/>
                    <a:p>
                      <a:pPr algn="l" fontAlgn="b"/>
                      <a:r>
                        <a:rPr lang="en-US" sz="1400" b="1" i="0" u="none" strike="noStrike">
                          <a:solidFill>
                            <a:srgbClr val="000000"/>
                          </a:solidFill>
                          <a:latin typeface="Times New Roman"/>
                        </a:rPr>
                        <a:t>Maids &amp; Housekeepers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fontAlgn="b"/>
                      <a:r>
                        <a:rPr lang="en-US" sz="1400" b="1" i="0" u="none" strike="noStrike">
                          <a:solidFill>
                            <a:srgbClr val="000000"/>
                          </a:solidFill>
                          <a:latin typeface="Times New Roman"/>
                        </a:rPr>
                        <a:t>1,930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fontAlgn="b"/>
                      <a:r>
                        <a:rPr lang="en-US" sz="1400" b="1" i="0" u="none" strike="noStrike">
                          <a:solidFill>
                            <a:srgbClr val="000000"/>
                          </a:solidFill>
                          <a:latin typeface="Times New Roman"/>
                        </a:rPr>
                        <a:t>$30,385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r>
              <a:tr h="238125">
                <a:tc>
                  <a:txBody>
                    <a:bodyPr/>
                    <a:lstStyle/>
                    <a:p>
                      <a:pPr algn="l" fontAlgn="b"/>
                      <a:r>
                        <a:rPr lang="en-US" sz="1400" b="1" i="0" u="none" strike="noStrike">
                          <a:solidFill>
                            <a:srgbClr val="000000"/>
                          </a:solidFill>
                          <a:latin typeface="Times New Roman"/>
                        </a:rPr>
                        <a:t>Landscaping &amp; Groundskeepers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66"/>
                    </a:solidFill>
                  </a:tcPr>
                </a:tc>
                <a:tc>
                  <a:txBody>
                    <a:bodyPr/>
                    <a:lstStyle/>
                    <a:p>
                      <a:pPr algn="ctr" fontAlgn="b"/>
                      <a:r>
                        <a:rPr lang="en-US" sz="1400" b="1" i="0" u="none" strike="noStrike">
                          <a:solidFill>
                            <a:srgbClr val="000000"/>
                          </a:solidFill>
                          <a:latin typeface="Times New Roman"/>
                        </a:rPr>
                        <a:t>1,850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66"/>
                    </a:solidFill>
                  </a:tcPr>
                </a:tc>
                <a:tc>
                  <a:txBody>
                    <a:bodyPr/>
                    <a:lstStyle/>
                    <a:p>
                      <a:pPr algn="ctr" fontAlgn="b"/>
                      <a:r>
                        <a:rPr lang="en-US" sz="1400" b="1" i="0" u="none" strike="noStrike">
                          <a:solidFill>
                            <a:srgbClr val="000000"/>
                          </a:solidFill>
                          <a:latin typeface="Times New Roman"/>
                        </a:rPr>
                        <a:t>$30,215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66"/>
                    </a:solidFill>
                  </a:tcPr>
                </a:tc>
              </a:tr>
              <a:tr h="238125">
                <a:tc>
                  <a:txBody>
                    <a:bodyPr/>
                    <a:lstStyle/>
                    <a:p>
                      <a:pPr algn="l" fontAlgn="b"/>
                      <a:r>
                        <a:rPr lang="en-US" sz="1400" b="1" i="0" u="none" strike="noStrike">
                          <a:solidFill>
                            <a:srgbClr val="000000"/>
                          </a:solidFill>
                          <a:latin typeface="Times New Roman"/>
                        </a:rPr>
                        <a:t>Janitors &amp; Cleaners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fontAlgn="b"/>
                      <a:r>
                        <a:rPr lang="en-US" sz="1400" b="1" i="0" u="none" strike="noStrike">
                          <a:solidFill>
                            <a:srgbClr val="000000"/>
                          </a:solidFill>
                          <a:latin typeface="Times New Roman"/>
                        </a:rPr>
                        <a:t>1,770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fontAlgn="b"/>
                      <a:r>
                        <a:rPr lang="en-US" sz="1400" b="1" i="0" u="none" strike="noStrike">
                          <a:solidFill>
                            <a:srgbClr val="000000"/>
                          </a:solidFill>
                          <a:latin typeface="Times New Roman"/>
                        </a:rPr>
                        <a:t>$25,905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r>
              <a:tr h="238125">
                <a:tc>
                  <a:txBody>
                    <a:bodyPr/>
                    <a:lstStyle/>
                    <a:p>
                      <a:pPr algn="l" fontAlgn="b"/>
                      <a:r>
                        <a:rPr lang="en-US" sz="1400" b="1" i="0" u="none" strike="noStrike">
                          <a:solidFill>
                            <a:srgbClr val="000000"/>
                          </a:solidFill>
                          <a:latin typeface="Times New Roman"/>
                        </a:rPr>
                        <a:t>General Office Clerks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66"/>
                    </a:solidFill>
                  </a:tcPr>
                </a:tc>
                <a:tc>
                  <a:txBody>
                    <a:bodyPr/>
                    <a:lstStyle/>
                    <a:p>
                      <a:pPr algn="ctr" fontAlgn="b"/>
                      <a:r>
                        <a:rPr lang="en-US" sz="1400" b="1" i="0" u="none" strike="noStrike">
                          <a:solidFill>
                            <a:srgbClr val="000000"/>
                          </a:solidFill>
                          <a:latin typeface="Times New Roman"/>
                        </a:rPr>
                        <a:t>1,400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66"/>
                    </a:solidFill>
                  </a:tcPr>
                </a:tc>
                <a:tc>
                  <a:txBody>
                    <a:bodyPr/>
                    <a:lstStyle/>
                    <a:p>
                      <a:pPr algn="ctr" fontAlgn="b"/>
                      <a:r>
                        <a:rPr lang="en-US" sz="1400" b="1" i="0" u="none" strike="noStrike">
                          <a:solidFill>
                            <a:srgbClr val="000000"/>
                          </a:solidFill>
                          <a:latin typeface="Times New Roman"/>
                        </a:rPr>
                        <a:t>$28,525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66"/>
                    </a:solidFill>
                  </a:tcPr>
                </a:tc>
              </a:tr>
              <a:tr h="238125">
                <a:tc>
                  <a:txBody>
                    <a:bodyPr/>
                    <a:lstStyle/>
                    <a:p>
                      <a:pPr algn="l" fontAlgn="b"/>
                      <a:r>
                        <a:rPr lang="en-US" sz="1400" b="1" i="0" u="none" strike="noStrike">
                          <a:solidFill>
                            <a:srgbClr val="000000"/>
                          </a:solidFill>
                          <a:latin typeface="Times New Roman"/>
                        </a:rPr>
                        <a:t>Food Preparation &amp; Serving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fontAlgn="b"/>
                      <a:r>
                        <a:rPr lang="en-US" sz="1400" b="1" i="0" u="none" strike="noStrike">
                          <a:solidFill>
                            <a:srgbClr val="000000"/>
                          </a:solidFill>
                          <a:latin typeface="Times New Roman"/>
                        </a:rPr>
                        <a:t>1,320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c>
                  <a:txBody>
                    <a:bodyPr/>
                    <a:lstStyle/>
                    <a:p>
                      <a:pPr algn="ctr" fontAlgn="b"/>
                      <a:r>
                        <a:rPr lang="en-US" sz="1400" b="1" i="0" u="none" strike="noStrike">
                          <a:solidFill>
                            <a:srgbClr val="000000"/>
                          </a:solidFill>
                          <a:latin typeface="Times New Roman"/>
                        </a:rPr>
                        <a:t>$20,215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B6DDE8"/>
                    </a:solidFill>
                  </a:tcPr>
                </a:tc>
              </a:tr>
              <a:tr h="238125">
                <a:tc>
                  <a:txBody>
                    <a:bodyPr/>
                    <a:lstStyle/>
                    <a:p>
                      <a:pPr algn="l" fontAlgn="b"/>
                      <a:r>
                        <a:rPr lang="en-US" sz="1400" b="1" i="0" u="none" strike="noStrike">
                          <a:solidFill>
                            <a:srgbClr val="000000"/>
                          </a:solidFill>
                          <a:latin typeface="Times New Roman"/>
                        </a:rPr>
                        <a:t>General Maintenance &amp; Repair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66"/>
                    </a:solidFill>
                  </a:tcPr>
                </a:tc>
                <a:tc>
                  <a:txBody>
                    <a:bodyPr/>
                    <a:lstStyle/>
                    <a:p>
                      <a:pPr algn="ctr" fontAlgn="b"/>
                      <a:r>
                        <a:rPr lang="en-US" sz="1400" b="1" i="0" u="none" strike="noStrike">
                          <a:solidFill>
                            <a:srgbClr val="000000"/>
                          </a:solidFill>
                          <a:latin typeface="Times New Roman"/>
                        </a:rPr>
                        <a:t>1,080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66"/>
                    </a:solidFill>
                  </a:tcPr>
                </a:tc>
                <a:tc>
                  <a:txBody>
                    <a:bodyPr/>
                    <a:lstStyle/>
                    <a:p>
                      <a:pPr algn="ctr" fontAlgn="b"/>
                      <a:r>
                        <a:rPr lang="en-US" sz="1400" b="1" i="0" u="none" strike="noStrike">
                          <a:solidFill>
                            <a:srgbClr val="000000"/>
                          </a:solidFill>
                          <a:latin typeface="Times New Roman"/>
                        </a:rPr>
                        <a:t>$41,440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66"/>
                    </a:solidFill>
                  </a:tcPr>
                </a:tc>
              </a:tr>
              <a:tr h="247650">
                <a:tc>
                  <a:txBody>
                    <a:bodyPr/>
                    <a:lstStyle/>
                    <a:p>
                      <a:pPr algn="l" fontAlgn="b"/>
                      <a:r>
                        <a:rPr lang="en-US" sz="1400" b="1" i="0" u="none" strike="noStrike">
                          <a:solidFill>
                            <a:srgbClr val="000000"/>
                          </a:solidFill>
                          <a:latin typeface="Times New Roman"/>
                        </a:rPr>
                        <a:t>Restaurant Cooks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400" b="1" i="0" u="none" strike="noStrike">
                          <a:solidFill>
                            <a:srgbClr val="000000"/>
                          </a:solidFill>
                          <a:latin typeface="Times New Roman"/>
                        </a:rPr>
                        <a:t>1,030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6DDE8"/>
                    </a:solidFill>
                  </a:tcPr>
                </a:tc>
                <a:tc>
                  <a:txBody>
                    <a:bodyPr/>
                    <a:lstStyle/>
                    <a:p>
                      <a:pPr algn="ctr" fontAlgn="b"/>
                      <a:r>
                        <a:rPr lang="en-US" sz="1400" b="1" i="0" u="none" strike="noStrike">
                          <a:solidFill>
                            <a:srgbClr val="000000"/>
                          </a:solidFill>
                          <a:latin typeface="Times New Roman"/>
                        </a:rPr>
                        <a:t>$33,585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6DDE8"/>
                    </a:solidFill>
                  </a:tcPr>
                </a:tc>
              </a:tr>
              <a:tr h="238125">
                <a:tc>
                  <a:txBody>
                    <a:bodyPr/>
                    <a:lstStyle/>
                    <a:p>
                      <a:pPr algn="l" fontAlgn="b"/>
                      <a:r>
                        <a:rPr lang="en-US" sz="1400" b="1" i="0" u="none" strike="noStrike">
                          <a:solidFill>
                            <a:srgbClr val="000000"/>
                          </a:solidFill>
                          <a:latin typeface="Times New Roman"/>
                        </a:rPr>
                        <a:t>Average</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400" b="1" i="0" u="none" strike="noStrike">
                          <a:solidFill>
                            <a:srgbClr val="000000"/>
                          </a:solidFill>
                          <a:latin typeface="Times New Roman"/>
                        </a:rPr>
                        <a:t>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400" b="1" i="0" u="none" strike="noStrike" dirty="0">
                          <a:solidFill>
                            <a:srgbClr val="000000"/>
                          </a:solidFill>
                          <a:latin typeface="Times New Roman"/>
                        </a:rPr>
                        <a:t>$28,270</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tr>
            </a:tbl>
          </a:graphicData>
        </a:graphic>
      </p:graphicFrame>
    </p:spTree>
  </p:cSld>
  <p:clrMapOvr>
    <a:masterClrMapping/>
  </p:clrMapOvr>
  <p:transition spd="med" advTm="9000">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7139" name="Object 2"/>
          <p:cNvGraphicFramePr>
            <a:graphicFrameLocks noGrp="1" noChangeAspect="1"/>
          </p:cNvGraphicFramePr>
          <p:nvPr/>
        </p:nvGraphicFramePr>
        <p:xfrm flipH="1">
          <a:off x="-1523999" y="1981200"/>
          <a:ext cx="914400" cy="487363"/>
        </p:xfrm>
        <a:graphic>
          <a:graphicData uri="http://schemas.openxmlformats.org/presentationml/2006/ole">
            <p:oleObj spid="_x0000_s347139" name="Worksheet" r:id="rId4" imgW="10925257" imgH="495180" progId="Excel.Sheet.8">
              <p:embed/>
            </p:oleObj>
          </a:graphicData>
        </a:graphic>
      </p:graphicFrame>
      <p:graphicFrame>
        <p:nvGraphicFramePr>
          <p:cNvPr id="11266" name="Object 2"/>
          <p:cNvGraphicFramePr>
            <a:graphicFrameLocks noGrp="1" noChangeAspect="1"/>
          </p:cNvGraphicFramePr>
          <p:nvPr>
            <p:ph/>
          </p:nvPr>
        </p:nvGraphicFramePr>
        <p:xfrm>
          <a:off x="281168" y="741362"/>
          <a:ext cx="8862832" cy="6116638"/>
        </p:xfrm>
        <a:graphic>
          <a:graphicData uri="http://schemas.openxmlformats.org/presentationml/2006/ole">
            <p:oleObj spid="_x0000_s347138" name="Worksheet" r:id="rId5" imgW="9753690" imgH="5581710" progId="Excel.Sheet.8">
              <p:embed/>
            </p:oleObj>
          </a:graphicData>
        </a:graphic>
      </p:graphicFrame>
      <p:sp>
        <p:nvSpPr>
          <p:cNvPr id="11267" name="Text Box 3"/>
          <p:cNvSpPr txBox="1">
            <a:spLocks noChangeArrowheads="1"/>
          </p:cNvSpPr>
          <p:nvPr/>
        </p:nvSpPr>
        <p:spPr bwMode="auto">
          <a:xfrm>
            <a:off x="1371600" y="457200"/>
            <a:ext cx="7772400" cy="707886"/>
          </a:xfrm>
          <a:prstGeom prst="rect">
            <a:avLst/>
          </a:prstGeom>
          <a:solidFill>
            <a:srgbClr val="000080"/>
          </a:solidFill>
          <a:ln w="9525">
            <a:noFill/>
            <a:miter lim="800000"/>
            <a:headEnd/>
            <a:tailEnd/>
          </a:ln>
        </p:spPr>
        <p:txBody>
          <a:bodyPr wrap="square">
            <a:spAutoFit/>
          </a:bodyPr>
          <a:lstStyle/>
          <a:p>
            <a:pPr algn="ctr"/>
            <a:r>
              <a:rPr lang="en-US" sz="2000" b="1" dirty="0" smtClean="0">
                <a:solidFill>
                  <a:schemeClr val="folHlink"/>
                </a:solidFill>
              </a:rPr>
              <a:t>But Even The Five Highest Paying 2008 Maui </a:t>
            </a:r>
            <a:r>
              <a:rPr lang="en-US" sz="2000" b="1" dirty="0">
                <a:solidFill>
                  <a:schemeClr val="folHlink"/>
                </a:solidFill>
              </a:rPr>
              <a:t>County</a:t>
            </a:r>
            <a:r>
              <a:rPr lang="en-US" sz="2000" dirty="0"/>
              <a:t> </a:t>
            </a:r>
            <a:r>
              <a:rPr lang="en-US" sz="2000" b="1" dirty="0">
                <a:solidFill>
                  <a:schemeClr val="folHlink"/>
                </a:solidFill>
              </a:rPr>
              <a:t>Visitor Industry Salaries </a:t>
            </a:r>
            <a:r>
              <a:rPr lang="en-US" sz="2000" b="1" dirty="0" smtClean="0">
                <a:solidFill>
                  <a:schemeClr val="folHlink"/>
                </a:solidFill>
              </a:rPr>
              <a:t>All Fell Below The Statewide Overall Average </a:t>
            </a:r>
            <a:r>
              <a:rPr lang="en-US" sz="2000" b="1" dirty="0">
                <a:solidFill>
                  <a:schemeClr val="folHlink"/>
                </a:solidFill>
              </a:rPr>
              <a:t>Wage</a:t>
            </a:r>
          </a:p>
        </p:txBody>
      </p:sp>
    </p:spTree>
  </p:cSld>
  <p:clrMapOvr>
    <a:masterClrMapping/>
  </p:clrMapOvr>
  <p:transition spd="med" advTm="8000">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2"/>
          <p:cNvSpPr txBox="1">
            <a:spLocks noChangeArrowheads="1"/>
          </p:cNvSpPr>
          <p:nvPr/>
        </p:nvSpPr>
        <p:spPr bwMode="auto">
          <a:xfrm>
            <a:off x="0" y="0"/>
            <a:ext cx="9144000" cy="1323439"/>
          </a:xfrm>
          <a:prstGeom prst="rect">
            <a:avLst/>
          </a:prstGeom>
          <a:solidFill>
            <a:srgbClr val="000080"/>
          </a:solidFill>
          <a:ln w="9525">
            <a:noFill/>
            <a:miter lim="800000"/>
            <a:headEnd/>
            <a:tailEnd/>
          </a:ln>
        </p:spPr>
        <p:txBody>
          <a:bodyPr>
            <a:spAutoFit/>
          </a:bodyPr>
          <a:lstStyle/>
          <a:p>
            <a:pPr algn="ctr"/>
            <a:r>
              <a:rPr lang="en-US" sz="4000" b="1" dirty="0" smtClean="0">
                <a:solidFill>
                  <a:schemeClr val="folHlink"/>
                </a:solidFill>
              </a:rPr>
              <a:t>How Maui Residents Perceive Tourism</a:t>
            </a:r>
          </a:p>
          <a:p>
            <a:pPr algn="ctr"/>
            <a:endParaRPr lang="en-US" sz="4000" b="1" dirty="0">
              <a:solidFill>
                <a:srgbClr val="FFFF99"/>
              </a:solidFill>
              <a:latin typeface="Arial" charset="0"/>
            </a:endParaRPr>
          </a:p>
        </p:txBody>
      </p:sp>
      <p:sp>
        <p:nvSpPr>
          <p:cNvPr id="12292" name="Text Box 4"/>
          <p:cNvSpPr txBox="1">
            <a:spLocks noChangeArrowheads="1"/>
          </p:cNvSpPr>
          <p:nvPr/>
        </p:nvSpPr>
        <p:spPr bwMode="auto">
          <a:xfrm>
            <a:off x="393700" y="6248400"/>
            <a:ext cx="3959225" cy="336550"/>
          </a:xfrm>
          <a:prstGeom prst="rect">
            <a:avLst/>
          </a:prstGeom>
          <a:noFill/>
          <a:ln w="9525">
            <a:noFill/>
            <a:miter lim="800000"/>
            <a:headEnd/>
            <a:tailEnd/>
          </a:ln>
        </p:spPr>
        <p:txBody>
          <a:bodyPr wrap="none">
            <a:spAutoFit/>
          </a:bodyPr>
          <a:lstStyle/>
          <a:p>
            <a:pPr algn="r"/>
            <a:r>
              <a:rPr lang="en-US" sz="1600" b="1">
                <a:solidFill>
                  <a:srgbClr val="FFFF66"/>
                </a:solidFill>
              </a:rPr>
              <a:t>Source:  Economic Research Institute, 2007</a:t>
            </a:r>
          </a:p>
        </p:txBody>
      </p:sp>
      <p:graphicFrame>
        <p:nvGraphicFramePr>
          <p:cNvPr id="12290" name="Object 5"/>
          <p:cNvGraphicFramePr>
            <a:graphicFrameLocks noGrp="1" noChangeAspect="1"/>
          </p:cNvGraphicFramePr>
          <p:nvPr>
            <p:ph sz="half" idx="1"/>
          </p:nvPr>
        </p:nvGraphicFramePr>
        <p:xfrm>
          <a:off x="0" y="762000"/>
          <a:ext cx="10944226" cy="6435725"/>
        </p:xfrm>
        <a:graphic>
          <a:graphicData uri="http://schemas.openxmlformats.org/presentationml/2006/ole">
            <p:oleObj spid="_x0000_s348162" name="Worksheet" r:id="rId4" imgW="8763113" imgH="5152950" progId="Excel.Sheet.8">
              <p:embed/>
            </p:oleObj>
          </a:graphicData>
        </a:graphic>
      </p:graphicFrame>
    </p:spTree>
  </p:cSld>
  <p:clrMapOvr>
    <a:masterClrMapping/>
  </p:clrMapOvr>
  <p:transition spd="med" advTm="10000">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93700" y="6248400"/>
            <a:ext cx="3959225" cy="336550"/>
          </a:xfrm>
          <a:prstGeom prst="rect">
            <a:avLst/>
          </a:prstGeom>
          <a:noFill/>
          <a:ln w="9525">
            <a:noFill/>
            <a:miter lim="800000"/>
            <a:headEnd/>
            <a:tailEnd/>
          </a:ln>
        </p:spPr>
        <p:txBody>
          <a:bodyPr wrap="none">
            <a:spAutoFit/>
          </a:bodyPr>
          <a:lstStyle/>
          <a:p>
            <a:pPr algn="r"/>
            <a:r>
              <a:rPr lang="en-US" sz="1600" b="1">
                <a:solidFill>
                  <a:srgbClr val="FFFF66"/>
                </a:solidFill>
              </a:rPr>
              <a:t>Source:  Economic Research Institute, 2007</a:t>
            </a:r>
          </a:p>
        </p:txBody>
      </p:sp>
      <p:graphicFrame>
        <p:nvGraphicFramePr>
          <p:cNvPr id="13314" name="Object 4"/>
          <p:cNvGraphicFramePr>
            <a:graphicFrameLocks noGrp="1" noChangeAspect="1"/>
          </p:cNvGraphicFramePr>
          <p:nvPr>
            <p:ph sz="half" idx="1"/>
          </p:nvPr>
        </p:nvGraphicFramePr>
        <p:xfrm>
          <a:off x="0" y="990600"/>
          <a:ext cx="10229852" cy="6232524"/>
        </p:xfrm>
        <a:graphic>
          <a:graphicData uri="http://schemas.openxmlformats.org/presentationml/2006/ole">
            <p:oleObj spid="_x0000_s349186" name="Worksheet" r:id="rId4" imgW="7848713" imgH="4781430" progId="Excel.Sheet.8">
              <p:embed/>
            </p:oleObj>
          </a:graphicData>
        </a:graphic>
      </p:graphicFrame>
      <p:sp>
        <p:nvSpPr>
          <p:cNvPr id="13316" name="Text Box 5"/>
          <p:cNvSpPr txBox="1">
            <a:spLocks noChangeArrowheads="1"/>
          </p:cNvSpPr>
          <p:nvPr/>
        </p:nvSpPr>
        <p:spPr bwMode="auto">
          <a:xfrm>
            <a:off x="0" y="304800"/>
            <a:ext cx="9144000" cy="646331"/>
          </a:xfrm>
          <a:prstGeom prst="rect">
            <a:avLst/>
          </a:prstGeom>
          <a:solidFill>
            <a:srgbClr val="000080"/>
          </a:solidFill>
          <a:ln w="9525">
            <a:noFill/>
            <a:miter lim="800000"/>
            <a:headEnd/>
            <a:tailEnd/>
          </a:ln>
        </p:spPr>
        <p:txBody>
          <a:bodyPr>
            <a:spAutoFit/>
          </a:bodyPr>
          <a:lstStyle/>
          <a:p>
            <a:pPr algn="ctr"/>
            <a:r>
              <a:rPr lang="en-US" sz="3600" b="1" dirty="0">
                <a:solidFill>
                  <a:schemeClr val="folHlink"/>
                </a:solidFill>
              </a:rPr>
              <a:t>How Maui Residents Perceive </a:t>
            </a:r>
            <a:r>
              <a:rPr lang="en-US" sz="3600" b="1" dirty="0" smtClean="0">
                <a:solidFill>
                  <a:schemeClr val="folHlink"/>
                </a:solidFill>
              </a:rPr>
              <a:t>Tourism</a:t>
            </a:r>
            <a:r>
              <a:rPr lang="en-US" sz="3200" b="1" dirty="0" smtClean="0">
                <a:solidFill>
                  <a:srgbClr val="FFFF99"/>
                </a:solidFill>
                <a:latin typeface="Arial" charset="0"/>
              </a:rPr>
              <a:t> </a:t>
            </a:r>
            <a:endParaRPr lang="en-US" sz="3200" b="1" dirty="0">
              <a:solidFill>
                <a:srgbClr val="FFFF99"/>
              </a:solidFill>
              <a:latin typeface="Arial" charset="0"/>
            </a:endParaRPr>
          </a:p>
        </p:txBody>
      </p:sp>
    </p:spTree>
  </p:cSld>
  <p:clrMapOvr>
    <a:masterClrMapping/>
  </p:clrMapOvr>
  <p:transition spd="med" advTm="10000">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1" name="Text Box 3"/>
          <p:cNvSpPr txBox="1">
            <a:spLocks noChangeArrowheads="1"/>
          </p:cNvSpPr>
          <p:nvPr/>
        </p:nvSpPr>
        <p:spPr bwMode="auto">
          <a:xfrm>
            <a:off x="0" y="1295400"/>
            <a:ext cx="9223375" cy="2062103"/>
          </a:xfrm>
          <a:prstGeom prst="rect">
            <a:avLst/>
          </a:prstGeom>
          <a:noFill/>
          <a:ln w="9525">
            <a:noFill/>
            <a:miter lim="800000"/>
            <a:headEnd/>
            <a:tailEnd/>
          </a:ln>
        </p:spPr>
        <p:txBody>
          <a:bodyPr>
            <a:spAutoFit/>
          </a:bodyPr>
          <a:lstStyle/>
          <a:p>
            <a:r>
              <a:rPr lang="en-US" sz="3200" b="1" dirty="0">
                <a:solidFill>
                  <a:schemeClr val="folHlink"/>
                </a:solidFill>
              </a:rPr>
              <a:t>Without adequate infrastructure how can there be any of the projected surges in population, all the proposed developments, influxes in tourism and the shifts in job types and location?</a:t>
            </a:r>
          </a:p>
        </p:txBody>
      </p:sp>
      <p:sp>
        <p:nvSpPr>
          <p:cNvPr id="6" name="Rectangle 2"/>
          <p:cNvSpPr txBox="1">
            <a:spLocks noChangeArrowheads="1"/>
          </p:cNvSpPr>
          <p:nvPr/>
        </p:nvSpPr>
        <p:spPr bwMode="auto">
          <a:xfrm>
            <a:off x="0" y="304800"/>
            <a:ext cx="9144000" cy="762000"/>
          </a:xfrm>
          <a:prstGeom prst="rect">
            <a:avLst/>
          </a:prstGeom>
          <a:noFill/>
          <a:ln w="9525">
            <a:noFill/>
            <a:miter lim="800000"/>
            <a:headEnd/>
            <a:tailEnd/>
          </a:ln>
          <a:effectLst/>
        </p:spPr>
        <p:txBody>
          <a:bodyPr/>
          <a:lstStyle/>
          <a:p>
            <a:pPr marL="342900" indent="-342900" algn="ctr">
              <a:spcBef>
                <a:spcPct val="20000"/>
              </a:spcBef>
              <a:defRPr/>
            </a:pPr>
            <a:r>
              <a:rPr lang="en-US" sz="4000" b="1" kern="0" dirty="0" smtClean="0">
                <a:solidFill>
                  <a:schemeClr val="folHlink"/>
                </a:solidFill>
                <a:latin typeface="+mn-lt"/>
                <a:cs typeface="+mn-cs"/>
              </a:rPr>
              <a:t>Infrastructure</a:t>
            </a:r>
            <a:endParaRPr lang="en-US" sz="4000" b="1" kern="0" dirty="0">
              <a:solidFill>
                <a:schemeClr val="folHlink"/>
              </a:solidFill>
              <a:latin typeface="+mn-lt"/>
              <a:cs typeface="+mn-cs"/>
            </a:endParaRPr>
          </a:p>
        </p:txBody>
      </p:sp>
      <p:sp>
        <p:nvSpPr>
          <p:cNvPr id="4" name="Rectangle 3"/>
          <p:cNvSpPr/>
          <p:nvPr/>
        </p:nvSpPr>
        <p:spPr>
          <a:xfrm>
            <a:off x="0" y="3657600"/>
            <a:ext cx="9144000" cy="2062103"/>
          </a:xfrm>
          <a:prstGeom prst="rect">
            <a:avLst/>
          </a:prstGeom>
        </p:spPr>
        <p:txBody>
          <a:bodyPr wrap="square">
            <a:spAutoFit/>
          </a:bodyPr>
          <a:lstStyle/>
          <a:p>
            <a:r>
              <a:rPr lang="en-US" sz="3200" b="1" dirty="0" smtClean="0">
                <a:solidFill>
                  <a:schemeClr val="folHlink"/>
                </a:solidFill>
              </a:rPr>
              <a:t>Even now a lack of adequate revenue sources means too much of Maui’s key infrastructure is already overworked &amp; outdated at the same time that capital expenditures are lagging.</a:t>
            </a:r>
            <a:endParaRPr lang="en-US" sz="3200" b="1" dirty="0">
              <a:solidFill>
                <a:schemeClr val="folHlink"/>
              </a:solidFill>
            </a:endParaRPr>
          </a:p>
        </p:txBody>
      </p:sp>
    </p:spTree>
  </p:cSld>
  <p:clrMapOvr>
    <a:masterClrMapping/>
  </p:clrMapOvr>
  <p:transition spd="med" advTm="10000">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0" y="38100"/>
            <a:ext cx="9144000" cy="1446213"/>
          </a:xfrm>
          <a:prstGeom prst="rect">
            <a:avLst/>
          </a:prstGeom>
          <a:noFill/>
          <a:ln w="9525">
            <a:noFill/>
            <a:miter lim="800000"/>
            <a:headEnd/>
            <a:tailEnd/>
          </a:ln>
        </p:spPr>
        <p:txBody>
          <a:bodyPr>
            <a:spAutoFit/>
          </a:bodyPr>
          <a:lstStyle/>
          <a:p>
            <a:pPr algn="ctr">
              <a:defRPr/>
            </a:pPr>
            <a:r>
              <a:rPr lang="en-US" sz="3200" b="1" dirty="0">
                <a:solidFill>
                  <a:schemeClr val="folHlink"/>
                </a:solidFill>
                <a:effectLst>
                  <a:outerShdw blurRad="38100" dist="38100" dir="2700000" algn="tl">
                    <a:srgbClr val="000000">
                      <a:alpha val="43137"/>
                    </a:srgbClr>
                  </a:outerShdw>
                </a:effectLst>
              </a:rPr>
              <a:t>Maui County Revenues &amp; Expenditures</a:t>
            </a:r>
          </a:p>
          <a:p>
            <a:pPr algn="ctr">
              <a:defRPr/>
            </a:pPr>
            <a:r>
              <a:rPr lang="en-US" sz="3200" b="1" dirty="0">
                <a:solidFill>
                  <a:schemeClr val="folHlink"/>
                </a:solidFill>
                <a:effectLst>
                  <a:outerShdw blurRad="38100" dist="38100" dir="2700000" algn="tl">
                    <a:srgbClr val="000000">
                      <a:alpha val="43137"/>
                    </a:srgbClr>
                  </a:outerShdw>
                </a:effectLst>
              </a:rPr>
              <a:t> 1994 – </a:t>
            </a:r>
            <a:r>
              <a:rPr lang="en-US" sz="3200" b="1" dirty="0" smtClean="0">
                <a:solidFill>
                  <a:schemeClr val="folHlink"/>
                </a:solidFill>
                <a:effectLst>
                  <a:outerShdw blurRad="38100" dist="38100" dir="2700000" algn="tl">
                    <a:srgbClr val="000000">
                      <a:alpha val="43137"/>
                    </a:srgbClr>
                  </a:outerShdw>
                </a:effectLst>
              </a:rPr>
              <a:t>2009</a:t>
            </a:r>
            <a:endParaRPr lang="en-US" sz="3200" b="1" dirty="0">
              <a:solidFill>
                <a:schemeClr val="folHlink"/>
              </a:solidFill>
              <a:effectLst>
                <a:outerShdw blurRad="38100" dist="38100" dir="2700000" algn="tl">
                  <a:srgbClr val="000000">
                    <a:alpha val="43137"/>
                  </a:srgbClr>
                </a:outerShdw>
              </a:effectLst>
            </a:endParaRPr>
          </a:p>
          <a:p>
            <a:pPr algn="ctr">
              <a:defRPr/>
            </a:pPr>
            <a:r>
              <a:rPr lang="en-US" sz="2400" b="1" dirty="0">
                <a:solidFill>
                  <a:schemeClr val="folHlink"/>
                </a:solidFill>
                <a:effectLst>
                  <a:outerShdw blurRad="38100" dist="38100" dir="2700000" algn="tl">
                    <a:srgbClr val="000000">
                      <a:alpha val="43137"/>
                    </a:srgbClr>
                  </a:outerShdw>
                </a:effectLst>
              </a:rPr>
              <a:t>$-millions</a:t>
            </a:r>
          </a:p>
        </p:txBody>
      </p:sp>
      <p:sp>
        <p:nvSpPr>
          <p:cNvPr id="375812" name="Text Box 4"/>
          <p:cNvSpPr txBox="1">
            <a:spLocks noChangeArrowheads="1"/>
          </p:cNvSpPr>
          <p:nvPr/>
        </p:nvSpPr>
        <p:spPr bwMode="auto">
          <a:xfrm>
            <a:off x="0" y="5473005"/>
            <a:ext cx="9144000" cy="1384995"/>
          </a:xfrm>
          <a:prstGeom prst="rect">
            <a:avLst/>
          </a:prstGeom>
          <a:solidFill>
            <a:srgbClr val="000080"/>
          </a:solidFill>
          <a:ln w="9525">
            <a:noFill/>
            <a:miter lim="800000"/>
            <a:headEnd/>
            <a:tailEnd/>
          </a:ln>
        </p:spPr>
        <p:txBody>
          <a:bodyPr>
            <a:spAutoFit/>
          </a:bodyPr>
          <a:lstStyle/>
          <a:p>
            <a:r>
              <a:rPr lang="en-US" sz="2800" b="1" dirty="0">
                <a:solidFill>
                  <a:schemeClr val="folHlink"/>
                </a:solidFill>
              </a:rPr>
              <a:t>From 1994 through </a:t>
            </a:r>
            <a:r>
              <a:rPr lang="en-US" sz="2800" b="1" dirty="0" smtClean="0">
                <a:solidFill>
                  <a:schemeClr val="folHlink"/>
                </a:solidFill>
              </a:rPr>
              <a:t>2009, </a:t>
            </a:r>
            <a:r>
              <a:rPr lang="en-US" sz="2800" b="1" dirty="0">
                <a:solidFill>
                  <a:schemeClr val="folHlink"/>
                </a:solidFill>
              </a:rPr>
              <a:t>Maui County </a:t>
            </a:r>
            <a:r>
              <a:rPr lang="en-US" sz="2800" b="1" dirty="0">
                <a:solidFill>
                  <a:srgbClr val="FF0000"/>
                </a:solidFill>
              </a:rPr>
              <a:t>revenues</a:t>
            </a:r>
            <a:r>
              <a:rPr lang="en-US" sz="2800" b="1" dirty="0">
                <a:solidFill>
                  <a:schemeClr val="folHlink"/>
                </a:solidFill>
              </a:rPr>
              <a:t> grew at an average rate above 5.5% and </a:t>
            </a:r>
            <a:r>
              <a:rPr lang="en-US" sz="2800" b="1" dirty="0" smtClean="0">
                <a:solidFill>
                  <a:schemeClr val="folHlink"/>
                </a:solidFill>
              </a:rPr>
              <a:t>yet, in just over half of </a:t>
            </a:r>
            <a:r>
              <a:rPr lang="en-US" sz="2800" b="1" dirty="0">
                <a:solidFill>
                  <a:schemeClr val="folHlink"/>
                </a:solidFill>
              </a:rPr>
              <a:t>those </a:t>
            </a:r>
            <a:r>
              <a:rPr lang="en-US" sz="2800" b="1" dirty="0" smtClean="0">
                <a:solidFill>
                  <a:schemeClr val="folHlink"/>
                </a:solidFill>
              </a:rPr>
              <a:t>sixteen years revenues </a:t>
            </a:r>
            <a:r>
              <a:rPr lang="en-US" sz="2800" b="1" dirty="0">
                <a:solidFill>
                  <a:schemeClr val="folHlink"/>
                </a:solidFill>
              </a:rPr>
              <a:t>exceeded </a:t>
            </a:r>
            <a:r>
              <a:rPr lang="en-US" sz="2800" b="1" dirty="0">
                <a:solidFill>
                  <a:schemeClr val="accent6">
                    <a:lumMod val="60000"/>
                    <a:lumOff val="40000"/>
                  </a:schemeClr>
                </a:solidFill>
              </a:rPr>
              <a:t>expenditures</a:t>
            </a:r>
          </a:p>
        </p:txBody>
      </p:sp>
      <p:graphicFrame>
        <p:nvGraphicFramePr>
          <p:cNvPr id="7" name="Content Placeholder 6"/>
          <p:cNvGraphicFramePr>
            <a:graphicFrameLocks noGrp="1"/>
          </p:cNvGraphicFramePr>
          <p:nvPr>
            <p:ph/>
          </p:nvPr>
        </p:nvGraphicFramePr>
        <p:xfrm>
          <a:off x="381000" y="1524000"/>
          <a:ext cx="8763000" cy="3657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advTm="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1500"/>
                                  </p:stCondLst>
                                  <p:childTnLst>
                                    <p:set>
                                      <p:cBhvr>
                                        <p:cTn id="6" dur="1" fill="hold">
                                          <p:stCondLst>
                                            <p:cond delay="0"/>
                                          </p:stCondLst>
                                        </p:cTn>
                                        <p:tgtEl>
                                          <p:spTgt spid="375812"/>
                                        </p:tgtEl>
                                        <p:attrNameLst>
                                          <p:attrName>style.visibility</p:attrName>
                                        </p:attrNameLst>
                                      </p:cBhvr>
                                      <p:to>
                                        <p:strVal val="visible"/>
                                      </p:to>
                                    </p:set>
                                    <p:anim calcmode="lin" valueType="num">
                                      <p:cBhvr>
                                        <p:cTn id="7" dur="1000" fill="hold"/>
                                        <p:tgtEl>
                                          <p:spTgt spid="375812"/>
                                        </p:tgtEl>
                                        <p:attrNameLst>
                                          <p:attrName>ppt_w</p:attrName>
                                        </p:attrNameLst>
                                      </p:cBhvr>
                                      <p:tavLst>
                                        <p:tav tm="0">
                                          <p:val>
                                            <p:fltVal val="0"/>
                                          </p:val>
                                        </p:tav>
                                        <p:tav tm="100000">
                                          <p:val>
                                            <p:strVal val="#ppt_w"/>
                                          </p:val>
                                        </p:tav>
                                      </p:tavLst>
                                    </p:anim>
                                    <p:anim calcmode="lin" valueType="num">
                                      <p:cBhvr>
                                        <p:cTn id="8" dur="1000" fill="hold"/>
                                        <p:tgtEl>
                                          <p:spTgt spid="375812"/>
                                        </p:tgtEl>
                                        <p:attrNameLst>
                                          <p:attrName>ppt_h</p:attrName>
                                        </p:attrNameLst>
                                      </p:cBhvr>
                                      <p:tavLst>
                                        <p:tav tm="0">
                                          <p:val>
                                            <p:fltVal val="0"/>
                                          </p:val>
                                        </p:tav>
                                        <p:tav tm="100000">
                                          <p:val>
                                            <p:strVal val="#ppt_h"/>
                                          </p:val>
                                        </p:tav>
                                      </p:tavLst>
                                    </p:anim>
                                    <p:animEffect transition="in" filter="fade">
                                      <p:cBhvr>
                                        <p:cTn id="9" dur="1000"/>
                                        <p:tgtEl>
                                          <p:spTgt spid="375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0" y="38100"/>
            <a:ext cx="9144000" cy="1446213"/>
          </a:xfrm>
          <a:prstGeom prst="rect">
            <a:avLst/>
          </a:prstGeom>
          <a:noFill/>
          <a:ln w="9525">
            <a:noFill/>
            <a:miter lim="800000"/>
            <a:headEnd/>
            <a:tailEnd/>
          </a:ln>
        </p:spPr>
        <p:txBody>
          <a:bodyPr>
            <a:spAutoFit/>
          </a:bodyPr>
          <a:lstStyle/>
          <a:p>
            <a:pPr algn="ctr">
              <a:defRPr/>
            </a:pPr>
            <a:r>
              <a:rPr lang="en-US" sz="3200" b="1" dirty="0">
                <a:solidFill>
                  <a:schemeClr val="folHlink"/>
                </a:solidFill>
                <a:effectLst>
                  <a:outerShdw blurRad="38100" dist="38100" dir="2700000" algn="tl">
                    <a:srgbClr val="000000">
                      <a:alpha val="43137"/>
                    </a:srgbClr>
                  </a:outerShdw>
                </a:effectLst>
              </a:rPr>
              <a:t>Maui County Revenues &amp; Expenditures</a:t>
            </a:r>
          </a:p>
          <a:p>
            <a:pPr algn="ctr">
              <a:defRPr/>
            </a:pPr>
            <a:r>
              <a:rPr lang="en-US" sz="3200" b="1" dirty="0">
                <a:solidFill>
                  <a:schemeClr val="folHlink"/>
                </a:solidFill>
                <a:effectLst>
                  <a:outerShdw blurRad="38100" dist="38100" dir="2700000" algn="tl">
                    <a:srgbClr val="000000">
                      <a:alpha val="43137"/>
                    </a:srgbClr>
                  </a:outerShdw>
                </a:effectLst>
              </a:rPr>
              <a:t> 1994 – </a:t>
            </a:r>
            <a:r>
              <a:rPr lang="en-US" sz="3200" b="1" dirty="0" smtClean="0">
                <a:solidFill>
                  <a:schemeClr val="folHlink"/>
                </a:solidFill>
                <a:effectLst>
                  <a:outerShdw blurRad="38100" dist="38100" dir="2700000" algn="tl">
                    <a:srgbClr val="000000">
                      <a:alpha val="43137"/>
                    </a:srgbClr>
                  </a:outerShdw>
                </a:effectLst>
              </a:rPr>
              <a:t>2009</a:t>
            </a:r>
            <a:endParaRPr lang="en-US" sz="3200" b="1" dirty="0">
              <a:solidFill>
                <a:schemeClr val="folHlink"/>
              </a:solidFill>
              <a:effectLst>
                <a:outerShdw blurRad="38100" dist="38100" dir="2700000" algn="tl">
                  <a:srgbClr val="000000">
                    <a:alpha val="43137"/>
                  </a:srgbClr>
                </a:outerShdw>
              </a:effectLst>
            </a:endParaRPr>
          </a:p>
          <a:p>
            <a:pPr algn="ctr">
              <a:defRPr/>
            </a:pPr>
            <a:r>
              <a:rPr lang="en-US" sz="2400" b="1" dirty="0">
                <a:solidFill>
                  <a:schemeClr val="folHlink"/>
                </a:solidFill>
                <a:effectLst>
                  <a:outerShdw blurRad="38100" dist="38100" dir="2700000" algn="tl">
                    <a:srgbClr val="000000">
                      <a:alpha val="43137"/>
                    </a:srgbClr>
                  </a:outerShdw>
                </a:effectLst>
              </a:rPr>
              <a:t>$-millions</a:t>
            </a:r>
          </a:p>
        </p:txBody>
      </p:sp>
      <p:graphicFrame>
        <p:nvGraphicFramePr>
          <p:cNvPr id="7" name="Content Placeholder 6"/>
          <p:cNvGraphicFramePr>
            <a:graphicFrameLocks noGrp="1"/>
          </p:cNvGraphicFramePr>
          <p:nvPr>
            <p:ph/>
          </p:nvPr>
        </p:nvGraphicFramePr>
        <p:xfrm>
          <a:off x="381000" y="1524000"/>
          <a:ext cx="87630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0" y="5380672"/>
            <a:ext cx="9144000" cy="1200329"/>
          </a:xfrm>
          <a:prstGeom prst="rect">
            <a:avLst/>
          </a:prstGeom>
        </p:spPr>
        <p:txBody>
          <a:bodyPr wrap="square">
            <a:spAutoFit/>
          </a:bodyPr>
          <a:lstStyle/>
          <a:p>
            <a:r>
              <a:rPr lang="en-US" sz="2400" b="1" dirty="0" smtClean="0">
                <a:solidFill>
                  <a:schemeClr val="folHlink"/>
                </a:solidFill>
              </a:rPr>
              <a:t>But, while infrastructure—</a:t>
            </a:r>
            <a:r>
              <a:rPr lang="en-US" sz="2400" b="1" dirty="0" smtClean="0">
                <a:solidFill>
                  <a:schemeClr val="tx2">
                    <a:lumMod val="50000"/>
                  </a:schemeClr>
                </a:solidFill>
              </a:rPr>
              <a:t>capital</a:t>
            </a:r>
            <a:r>
              <a:rPr lang="en-US" sz="2400" b="1" dirty="0" smtClean="0">
                <a:solidFill>
                  <a:schemeClr val="folHlink"/>
                </a:solidFill>
              </a:rPr>
              <a:t>—expenditures averaged 14% of </a:t>
            </a:r>
            <a:r>
              <a:rPr lang="en-US" sz="2400" b="1" dirty="0" smtClean="0">
                <a:solidFill>
                  <a:schemeClr val="accent6">
                    <a:lumMod val="60000"/>
                    <a:lumOff val="40000"/>
                  </a:schemeClr>
                </a:solidFill>
              </a:rPr>
              <a:t>total budget expenditures </a:t>
            </a:r>
            <a:r>
              <a:rPr lang="en-US" sz="2400" b="1" dirty="0" smtClean="0">
                <a:solidFill>
                  <a:schemeClr val="folHlink"/>
                </a:solidFill>
              </a:rPr>
              <a:t>from 2000 through 2004, that percentage dropped to only 10% starting in 2005 and 2006.</a:t>
            </a:r>
            <a:endParaRPr lang="en-US" sz="2400" b="1" dirty="0">
              <a:solidFill>
                <a:schemeClr val="folHlink"/>
              </a:solidFill>
            </a:endParaRPr>
          </a:p>
        </p:txBody>
      </p:sp>
    </p:spTree>
  </p:cSld>
  <p:clrMapOvr>
    <a:masterClrMapping/>
  </p:clrMapOvr>
  <p:transition spd="med" advTm="9000">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1"/>
          </p:nvPr>
        </p:nvSpPr>
        <p:spPr>
          <a:xfrm>
            <a:off x="457200" y="0"/>
            <a:ext cx="8229600" cy="914400"/>
          </a:xfrm>
        </p:spPr>
        <p:txBody>
          <a:bodyPr/>
          <a:lstStyle/>
          <a:p>
            <a:pPr algn="ctr" eaLnBrk="1" hangingPunct="1">
              <a:defRPr/>
            </a:pPr>
            <a:r>
              <a:rPr lang="en-US" sz="4800" dirty="0" smtClean="0">
                <a:effectLst>
                  <a:outerShdw blurRad="38100" dist="38100" dir="2700000" algn="tl">
                    <a:srgbClr val="000000">
                      <a:alpha val="43137"/>
                    </a:srgbClr>
                  </a:outerShdw>
                </a:effectLst>
              </a:rPr>
              <a:t>Inadequate Infrastructure</a:t>
            </a:r>
          </a:p>
        </p:txBody>
      </p:sp>
      <p:sp>
        <p:nvSpPr>
          <p:cNvPr id="119812" name="Text Box 4"/>
          <p:cNvSpPr txBox="1">
            <a:spLocks noChangeArrowheads="1"/>
          </p:cNvSpPr>
          <p:nvPr/>
        </p:nvSpPr>
        <p:spPr bwMode="auto">
          <a:xfrm>
            <a:off x="762000" y="762000"/>
            <a:ext cx="7407275" cy="641350"/>
          </a:xfrm>
          <a:prstGeom prst="rect">
            <a:avLst/>
          </a:prstGeom>
          <a:noFill/>
          <a:ln w="9525">
            <a:noFill/>
            <a:miter lim="800000"/>
            <a:headEnd/>
            <a:tailEnd/>
          </a:ln>
        </p:spPr>
        <p:txBody>
          <a:bodyPr>
            <a:spAutoFit/>
          </a:bodyPr>
          <a:lstStyle/>
          <a:p>
            <a:pPr algn="ctr">
              <a:defRPr/>
            </a:pPr>
            <a:r>
              <a:rPr lang="en-US" sz="3600" b="1" dirty="0">
                <a:solidFill>
                  <a:schemeClr val="folHlink"/>
                </a:solidFill>
                <a:effectLst>
                  <a:outerShdw blurRad="38100" dist="38100" dir="2700000" algn="tl">
                    <a:srgbClr val="000000">
                      <a:alpha val="43137"/>
                    </a:srgbClr>
                  </a:outerShdw>
                </a:effectLst>
              </a:rPr>
              <a:t>Water</a:t>
            </a:r>
          </a:p>
        </p:txBody>
      </p:sp>
      <p:sp>
        <p:nvSpPr>
          <p:cNvPr id="119813" name="Text Box 5"/>
          <p:cNvSpPr txBox="1">
            <a:spLocks noChangeArrowheads="1"/>
          </p:cNvSpPr>
          <p:nvPr/>
        </p:nvSpPr>
        <p:spPr bwMode="auto">
          <a:xfrm>
            <a:off x="0" y="3048000"/>
            <a:ext cx="9144000" cy="946150"/>
          </a:xfrm>
          <a:prstGeom prst="rect">
            <a:avLst/>
          </a:prstGeom>
          <a:noFill/>
          <a:ln w="9525">
            <a:noFill/>
            <a:miter lim="800000"/>
            <a:headEnd/>
            <a:tailEnd/>
          </a:ln>
        </p:spPr>
        <p:txBody>
          <a:bodyPr>
            <a:spAutoFit/>
          </a:bodyPr>
          <a:lstStyle/>
          <a:p>
            <a:pPr>
              <a:defRPr/>
            </a:pPr>
            <a:r>
              <a:rPr lang="en-US" sz="2800" b="1" dirty="0">
                <a:solidFill>
                  <a:schemeClr val="folHlink"/>
                </a:solidFill>
                <a:effectLst>
                  <a:outerShdw blurRad="38100" dist="38100" dir="2700000" algn="tl">
                    <a:srgbClr val="000000">
                      <a:alpha val="43137"/>
                    </a:srgbClr>
                  </a:outerShdw>
                </a:effectLst>
              </a:rPr>
              <a:t>Regional Central Maui distribution source constructed in 1970’s &amp; 1980’s and needs constant maintenance.</a:t>
            </a:r>
          </a:p>
        </p:txBody>
      </p:sp>
      <p:sp>
        <p:nvSpPr>
          <p:cNvPr id="119814" name="Text Box 6"/>
          <p:cNvSpPr txBox="1">
            <a:spLocks noChangeArrowheads="1"/>
          </p:cNvSpPr>
          <p:nvPr/>
        </p:nvSpPr>
        <p:spPr bwMode="auto">
          <a:xfrm>
            <a:off x="0" y="4572000"/>
            <a:ext cx="9144000" cy="946150"/>
          </a:xfrm>
          <a:prstGeom prst="rect">
            <a:avLst/>
          </a:prstGeom>
          <a:noFill/>
          <a:ln w="9525">
            <a:noFill/>
            <a:miter lim="800000"/>
            <a:headEnd/>
            <a:tailEnd/>
          </a:ln>
        </p:spPr>
        <p:txBody>
          <a:bodyPr>
            <a:spAutoFit/>
          </a:bodyPr>
          <a:lstStyle/>
          <a:p>
            <a:pPr>
              <a:defRPr/>
            </a:pPr>
            <a:r>
              <a:rPr lang="en-US" sz="2800" b="1" dirty="0">
                <a:solidFill>
                  <a:schemeClr val="folHlink"/>
                </a:solidFill>
                <a:effectLst>
                  <a:outerShdw blurRad="38100" dist="38100" dir="2700000" algn="tl">
                    <a:srgbClr val="000000">
                      <a:alpha val="43137"/>
                    </a:srgbClr>
                  </a:outerShdw>
                </a:effectLst>
              </a:rPr>
              <a:t>Plantation ditch system goes back to the 1800’s and requires constant maintenance.</a:t>
            </a:r>
          </a:p>
        </p:txBody>
      </p:sp>
      <p:sp>
        <p:nvSpPr>
          <p:cNvPr id="119818" name="Text Box 10"/>
          <p:cNvSpPr txBox="1">
            <a:spLocks noChangeArrowheads="1"/>
          </p:cNvSpPr>
          <p:nvPr/>
        </p:nvSpPr>
        <p:spPr bwMode="auto">
          <a:xfrm>
            <a:off x="0" y="1371600"/>
            <a:ext cx="9144000" cy="946150"/>
          </a:xfrm>
          <a:prstGeom prst="rect">
            <a:avLst/>
          </a:prstGeom>
          <a:noFill/>
          <a:ln w="9525">
            <a:noFill/>
            <a:miter lim="800000"/>
            <a:headEnd/>
            <a:tailEnd/>
          </a:ln>
        </p:spPr>
        <p:txBody>
          <a:bodyPr>
            <a:spAutoFit/>
          </a:bodyPr>
          <a:lstStyle/>
          <a:p>
            <a:pPr>
              <a:defRPr/>
            </a:pPr>
            <a:r>
              <a:rPr lang="en-US" sz="2800" b="1" dirty="0" err="1">
                <a:solidFill>
                  <a:schemeClr val="folHlink"/>
                </a:solidFill>
                <a:effectLst>
                  <a:outerShdw blurRad="38100" dist="38100" dir="2700000" algn="tl">
                    <a:srgbClr val="000000">
                      <a:alpha val="43137"/>
                    </a:srgbClr>
                  </a:outerShdw>
                </a:effectLst>
              </a:rPr>
              <a:t>Iao</a:t>
            </a:r>
            <a:r>
              <a:rPr lang="en-US" sz="2800" b="1" dirty="0">
                <a:solidFill>
                  <a:schemeClr val="folHlink"/>
                </a:solidFill>
                <a:effectLst>
                  <a:outerShdw blurRad="38100" dist="38100" dir="2700000" algn="tl">
                    <a:srgbClr val="000000">
                      <a:alpha val="43137"/>
                    </a:srgbClr>
                  </a:outerShdw>
                </a:effectLst>
              </a:rPr>
              <a:t> Aquifer constructed from 1940 through the 1980’s is being pumped beyond any sustainable yield.</a:t>
            </a:r>
          </a:p>
        </p:txBody>
      </p:sp>
    </p:spTree>
  </p:cSld>
  <p:clrMapOvr>
    <a:masterClrMapping/>
  </p:clrMapOvr>
  <p:transition spd="med" advTm="1000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1000"/>
                                  </p:stCondLst>
                                  <p:childTnLst>
                                    <p:set>
                                      <p:cBhvr>
                                        <p:cTn id="6" dur="1" fill="hold">
                                          <p:stCondLst>
                                            <p:cond delay="0"/>
                                          </p:stCondLst>
                                        </p:cTn>
                                        <p:tgtEl>
                                          <p:spTgt spid="119818"/>
                                        </p:tgtEl>
                                        <p:attrNameLst>
                                          <p:attrName>style.visibility</p:attrName>
                                        </p:attrNameLst>
                                      </p:cBhvr>
                                      <p:to>
                                        <p:strVal val="visible"/>
                                      </p:to>
                                    </p:set>
                                    <p:anim calcmode="lin" valueType="num">
                                      <p:cBhvr>
                                        <p:cTn id="7" dur="1000" fill="hold"/>
                                        <p:tgtEl>
                                          <p:spTgt spid="119818"/>
                                        </p:tgtEl>
                                        <p:attrNameLst>
                                          <p:attrName>ppt_w</p:attrName>
                                        </p:attrNameLst>
                                      </p:cBhvr>
                                      <p:tavLst>
                                        <p:tav tm="0">
                                          <p:val>
                                            <p:fltVal val="0"/>
                                          </p:val>
                                        </p:tav>
                                        <p:tav tm="100000">
                                          <p:val>
                                            <p:strVal val="#ppt_w"/>
                                          </p:val>
                                        </p:tav>
                                      </p:tavLst>
                                    </p:anim>
                                    <p:anim calcmode="lin" valueType="num">
                                      <p:cBhvr>
                                        <p:cTn id="8" dur="1000" fill="hold"/>
                                        <p:tgtEl>
                                          <p:spTgt spid="119818"/>
                                        </p:tgtEl>
                                        <p:attrNameLst>
                                          <p:attrName>ppt_h</p:attrName>
                                        </p:attrNameLst>
                                      </p:cBhvr>
                                      <p:tavLst>
                                        <p:tav tm="0">
                                          <p:val>
                                            <p:fltVal val="0"/>
                                          </p:val>
                                        </p:tav>
                                        <p:tav tm="100000">
                                          <p:val>
                                            <p:strVal val="#ppt_h"/>
                                          </p:val>
                                        </p:tav>
                                      </p:tavLst>
                                    </p:anim>
                                    <p:animEffect transition="in" filter="fade">
                                      <p:cBhvr>
                                        <p:cTn id="9" dur="1000"/>
                                        <p:tgtEl>
                                          <p:spTgt spid="119818"/>
                                        </p:tgtEl>
                                      </p:cBhvr>
                                    </p:animEffect>
                                  </p:childTnLst>
                                </p:cTn>
                              </p:par>
                            </p:childTnLst>
                          </p:cTn>
                        </p:par>
                        <p:par>
                          <p:cTn id="10" fill="hold">
                            <p:stCondLst>
                              <p:cond delay="2000"/>
                            </p:stCondLst>
                            <p:childTnLst>
                              <p:par>
                                <p:cTn id="11" presetID="53" presetClass="entr" presetSubtype="0" fill="hold" grpId="0" nodeType="afterEffect">
                                  <p:stCondLst>
                                    <p:cond delay="1000"/>
                                  </p:stCondLst>
                                  <p:childTnLst>
                                    <p:set>
                                      <p:cBhvr>
                                        <p:cTn id="12" dur="1" fill="hold">
                                          <p:stCondLst>
                                            <p:cond delay="0"/>
                                          </p:stCondLst>
                                        </p:cTn>
                                        <p:tgtEl>
                                          <p:spTgt spid="119813"/>
                                        </p:tgtEl>
                                        <p:attrNameLst>
                                          <p:attrName>style.visibility</p:attrName>
                                        </p:attrNameLst>
                                      </p:cBhvr>
                                      <p:to>
                                        <p:strVal val="visible"/>
                                      </p:to>
                                    </p:set>
                                    <p:anim calcmode="lin" valueType="num">
                                      <p:cBhvr>
                                        <p:cTn id="13" dur="1000" fill="hold"/>
                                        <p:tgtEl>
                                          <p:spTgt spid="119813"/>
                                        </p:tgtEl>
                                        <p:attrNameLst>
                                          <p:attrName>ppt_w</p:attrName>
                                        </p:attrNameLst>
                                      </p:cBhvr>
                                      <p:tavLst>
                                        <p:tav tm="0">
                                          <p:val>
                                            <p:fltVal val="0"/>
                                          </p:val>
                                        </p:tav>
                                        <p:tav tm="100000">
                                          <p:val>
                                            <p:strVal val="#ppt_w"/>
                                          </p:val>
                                        </p:tav>
                                      </p:tavLst>
                                    </p:anim>
                                    <p:anim calcmode="lin" valueType="num">
                                      <p:cBhvr>
                                        <p:cTn id="14" dur="1000" fill="hold"/>
                                        <p:tgtEl>
                                          <p:spTgt spid="119813"/>
                                        </p:tgtEl>
                                        <p:attrNameLst>
                                          <p:attrName>ppt_h</p:attrName>
                                        </p:attrNameLst>
                                      </p:cBhvr>
                                      <p:tavLst>
                                        <p:tav tm="0">
                                          <p:val>
                                            <p:fltVal val="0"/>
                                          </p:val>
                                        </p:tav>
                                        <p:tav tm="100000">
                                          <p:val>
                                            <p:strVal val="#ppt_h"/>
                                          </p:val>
                                        </p:tav>
                                      </p:tavLst>
                                    </p:anim>
                                    <p:animEffect transition="in" filter="fade">
                                      <p:cBhvr>
                                        <p:cTn id="15" dur="1000"/>
                                        <p:tgtEl>
                                          <p:spTgt spid="119813"/>
                                        </p:tgtEl>
                                      </p:cBhvr>
                                    </p:animEffect>
                                  </p:childTnLst>
                                </p:cTn>
                              </p:par>
                            </p:childTnLst>
                          </p:cTn>
                        </p:par>
                        <p:par>
                          <p:cTn id="16" fill="hold">
                            <p:stCondLst>
                              <p:cond delay="4000"/>
                            </p:stCondLst>
                            <p:childTnLst>
                              <p:par>
                                <p:cTn id="17" presetID="53" presetClass="entr" presetSubtype="0" fill="hold" grpId="0" nodeType="afterEffect">
                                  <p:stCondLst>
                                    <p:cond delay="1000"/>
                                  </p:stCondLst>
                                  <p:childTnLst>
                                    <p:set>
                                      <p:cBhvr>
                                        <p:cTn id="18" dur="1" fill="hold">
                                          <p:stCondLst>
                                            <p:cond delay="0"/>
                                          </p:stCondLst>
                                        </p:cTn>
                                        <p:tgtEl>
                                          <p:spTgt spid="119814"/>
                                        </p:tgtEl>
                                        <p:attrNameLst>
                                          <p:attrName>style.visibility</p:attrName>
                                        </p:attrNameLst>
                                      </p:cBhvr>
                                      <p:to>
                                        <p:strVal val="visible"/>
                                      </p:to>
                                    </p:set>
                                    <p:anim calcmode="lin" valueType="num">
                                      <p:cBhvr>
                                        <p:cTn id="19" dur="1000" fill="hold"/>
                                        <p:tgtEl>
                                          <p:spTgt spid="119814"/>
                                        </p:tgtEl>
                                        <p:attrNameLst>
                                          <p:attrName>ppt_w</p:attrName>
                                        </p:attrNameLst>
                                      </p:cBhvr>
                                      <p:tavLst>
                                        <p:tav tm="0">
                                          <p:val>
                                            <p:fltVal val="0"/>
                                          </p:val>
                                        </p:tav>
                                        <p:tav tm="100000">
                                          <p:val>
                                            <p:strVal val="#ppt_w"/>
                                          </p:val>
                                        </p:tav>
                                      </p:tavLst>
                                    </p:anim>
                                    <p:anim calcmode="lin" valueType="num">
                                      <p:cBhvr>
                                        <p:cTn id="20" dur="1000" fill="hold"/>
                                        <p:tgtEl>
                                          <p:spTgt spid="119814"/>
                                        </p:tgtEl>
                                        <p:attrNameLst>
                                          <p:attrName>ppt_h</p:attrName>
                                        </p:attrNameLst>
                                      </p:cBhvr>
                                      <p:tavLst>
                                        <p:tav tm="0">
                                          <p:val>
                                            <p:fltVal val="0"/>
                                          </p:val>
                                        </p:tav>
                                        <p:tav tm="100000">
                                          <p:val>
                                            <p:strVal val="#ppt_h"/>
                                          </p:val>
                                        </p:tav>
                                      </p:tavLst>
                                    </p:anim>
                                    <p:animEffect transition="in" filter="fade">
                                      <p:cBhvr>
                                        <p:cTn id="21" dur="1000"/>
                                        <p:tgtEl>
                                          <p:spTgt spid="119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p:bldP spid="119814" grpId="0"/>
      <p:bldP spid="1198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0" y="0"/>
            <a:ext cx="9144000" cy="701675"/>
          </a:xfrm>
          <a:prstGeom prst="rect">
            <a:avLst/>
          </a:prstGeom>
          <a:noFill/>
          <a:ln w="9525">
            <a:noFill/>
            <a:miter lim="800000"/>
            <a:headEnd/>
            <a:tailEnd/>
          </a:ln>
        </p:spPr>
        <p:txBody>
          <a:bodyPr>
            <a:spAutoFit/>
          </a:bodyPr>
          <a:lstStyle/>
          <a:p>
            <a:pPr algn="ctr"/>
            <a:r>
              <a:rPr lang="en-US" sz="4000" b="1" dirty="0" smtClean="0">
                <a:solidFill>
                  <a:schemeClr val="folHlink"/>
                </a:solidFill>
                <a:effectLst>
                  <a:outerShdw blurRad="38100" dist="38100" dir="2700000" algn="tl">
                    <a:srgbClr val="000000">
                      <a:alpha val="43137"/>
                    </a:srgbClr>
                  </a:outerShdw>
                </a:effectLst>
              </a:rPr>
              <a:t>Maui Nui’s </a:t>
            </a:r>
            <a:r>
              <a:rPr lang="en-US" sz="4000" b="1" dirty="0">
                <a:solidFill>
                  <a:schemeClr val="folHlink"/>
                </a:solidFill>
                <a:effectLst>
                  <a:outerShdw blurRad="38100" dist="38100" dir="2700000" algn="tl">
                    <a:srgbClr val="000000">
                      <a:alpha val="43137"/>
                    </a:srgbClr>
                  </a:outerShdw>
                </a:effectLst>
              </a:rPr>
              <a:t>“Tipping Points”? </a:t>
            </a:r>
          </a:p>
        </p:txBody>
      </p:sp>
      <p:sp>
        <p:nvSpPr>
          <p:cNvPr id="441349" name="Text Box 5"/>
          <p:cNvSpPr txBox="1">
            <a:spLocks noChangeArrowheads="1"/>
          </p:cNvSpPr>
          <p:nvPr/>
        </p:nvSpPr>
        <p:spPr bwMode="auto">
          <a:xfrm>
            <a:off x="0" y="952500"/>
            <a:ext cx="9144000" cy="3847207"/>
          </a:xfrm>
          <a:prstGeom prst="rect">
            <a:avLst/>
          </a:prstGeom>
          <a:noFill/>
          <a:ln w="9525">
            <a:noFill/>
            <a:miter lim="800000"/>
            <a:headEnd/>
            <a:tailEnd/>
          </a:ln>
        </p:spPr>
        <p:txBody>
          <a:bodyPr>
            <a:spAutoFit/>
          </a:bodyPr>
          <a:lstStyle/>
          <a:p>
            <a:endParaRPr lang="en-US" sz="2800" b="1" dirty="0">
              <a:solidFill>
                <a:schemeClr val="folHlink"/>
              </a:solidFill>
              <a:effectLst>
                <a:outerShdw blurRad="38100" dist="38100" dir="2700000" algn="tl">
                  <a:srgbClr val="000000">
                    <a:alpha val="43137"/>
                  </a:srgbClr>
                </a:outerShdw>
              </a:effectLst>
            </a:endParaRPr>
          </a:p>
          <a:p>
            <a:r>
              <a:rPr lang="en-US" sz="3600" b="1" dirty="0">
                <a:solidFill>
                  <a:schemeClr val="folHlink"/>
                </a:solidFill>
                <a:effectLst>
                  <a:outerShdw blurRad="38100" dist="38100" dir="2700000" algn="tl">
                    <a:srgbClr val="000000">
                      <a:alpha val="43137"/>
                    </a:srgbClr>
                  </a:outerShdw>
                </a:effectLst>
              </a:rPr>
              <a:t>“A plague of problems only… getting worse.  We are rapidly losing green space, beaches and marine life; our sewers are overflowing; our limited water supply is being rapidly depleted; our soil, water and food are found contaminated by toxic chemicals… </a:t>
            </a:r>
          </a:p>
        </p:txBody>
      </p:sp>
    </p:spTree>
    <p:custDataLst>
      <p:tags r:id="rId1"/>
    </p:custDataLst>
  </p:cSld>
  <p:clrMapOvr>
    <a:masterClrMapping/>
  </p:clrMapOvr>
  <p:transition advTm="12542">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41349">
                                            <p:txEl>
                                              <p:pRg st="1" end="1"/>
                                            </p:txEl>
                                          </p:spTgt>
                                        </p:tgtEl>
                                        <p:attrNameLst>
                                          <p:attrName>style.visibility</p:attrName>
                                        </p:attrNameLst>
                                      </p:cBhvr>
                                      <p:to>
                                        <p:strVal val="visible"/>
                                      </p:to>
                                    </p:set>
                                    <p:anim calcmode="lin" valueType="num">
                                      <p:cBhvr>
                                        <p:cTn id="7" dur="1000" fill="hold"/>
                                        <p:tgtEl>
                                          <p:spTgt spid="44134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441349">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4413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457200" y="0"/>
            <a:ext cx="8229600" cy="914400"/>
          </a:xfrm>
        </p:spPr>
        <p:txBody>
          <a:bodyPr/>
          <a:lstStyle/>
          <a:p>
            <a:pPr algn="ctr" eaLnBrk="1" hangingPunct="1"/>
            <a:r>
              <a:rPr lang="en-US" sz="4800" smtClean="0"/>
              <a:t>Inadequate Infrastructure</a:t>
            </a:r>
          </a:p>
        </p:txBody>
      </p:sp>
      <p:sp>
        <p:nvSpPr>
          <p:cNvPr id="74755" name="Text Box 3"/>
          <p:cNvSpPr txBox="1">
            <a:spLocks noChangeArrowheads="1"/>
          </p:cNvSpPr>
          <p:nvPr/>
        </p:nvSpPr>
        <p:spPr bwMode="auto">
          <a:xfrm>
            <a:off x="762000" y="762000"/>
            <a:ext cx="7407275" cy="641350"/>
          </a:xfrm>
          <a:prstGeom prst="rect">
            <a:avLst/>
          </a:prstGeom>
          <a:noFill/>
          <a:ln w="9525">
            <a:noFill/>
            <a:miter lim="800000"/>
            <a:headEnd/>
            <a:tailEnd/>
          </a:ln>
        </p:spPr>
        <p:txBody>
          <a:bodyPr>
            <a:spAutoFit/>
          </a:bodyPr>
          <a:lstStyle/>
          <a:p>
            <a:pPr algn="ctr"/>
            <a:r>
              <a:rPr lang="en-US" sz="3600" b="1">
                <a:solidFill>
                  <a:schemeClr val="accent1"/>
                </a:solidFill>
              </a:rPr>
              <a:t>Water</a:t>
            </a:r>
          </a:p>
        </p:txBody>
      </p:sp>
      <p:sp>
        <p:nvSpPr>
          <p:cNvPr id="243717" name="Text Box 5"/>
          <p:cNvSpPr txBox="1">
            <a:spLocks noChangeArrowheads="1"/>
          </p:cNvSpPr>
          <p:nvPr/>
        </p:nvSpPr>
        <p:spPr bwMode="auto">
          <a:xfrm>
            <a:off x="762000" y="1447800"/>
            <a:ext cx="7407275" cy="641350"/>
          </a:xfrm>
          <a:prstGeom prst="rect">
            <a:avLst/>
          </a:prstGeom>
          <a:noFill/>
          <a:ln w="9525">
            <a:noFill/>
            <a:miter lim="800000"/>
            <a:headEnd/>
            <a:tailEnd/>
          </a:ln>
        </p:spPr>
        <p:txBody>
          <a:bodyPr>
            <a:spAutoFit/>
          </a:bodyPr>
          <a:lstStyle/>
          <a:p>
            <a:pPr algn="ctr"/>
            <a:r>
              <a:rPr lang="en-US" sz="3600" b="1" dirty="0">
                <a:solidFill>
                  <a:schemeClr val="folHlink"/>
                </a:solidFill>
              </a:rPr>
              <a:t>Sewage Treatment</a:t>
            </a:r>
          </a:p>
        </p:txBody>
      </p:sp>
      <p:sp>
        <p:nvSpPr>
          <p:cNvPr id="243718" name="Text Box 6"/>
          <p:cNvSpPr txBox="1">
            <a:spLocks noChangeArrowheads="1"/>
          </p:cNvSpPr>
          <p:nvPr/>
        </p:nvSpPr>
        <p:spPr bwMode="auto">
          <a:xfrm>
            <a:off x="0" y="2133600"/>
            <a:ext cx="9144000" cy="1373188"/>
          </a:xfrm>
          <a:prstGeom prst="rect">
            <a:avLst/>
          </a:prstGeom>
          <a:noFill/>
          <a:ln w="9525">
            <a:noFill/>
            <a:miter lim="800000"/>
            <a:headEnd/>
            <a:tailEnd/>
          </a:ln>
        </p:spPr>
        <p:txBody>
          <a:bodyPr>
            <a:spAutoFit/>
          </a:bodyPr>
          <a:lstStyle/>
          <a:p>
            <a:r>
              <a:rPr lang="en-US" sz="2800" b="1" dirty="0">
                <a:solidFill>
                  <a:schemeClr val="folHlink"/>
                </a:solidFill>
              </a:rPr>
              <a:t>Wailuku – </a:t>
            </a:r>
            <a:r>
              <a:rPr lang="en-US" sz="2800" b="1" dirty="0" err="1">
                <a:solidFill>
                  <a:schemeClr val="folHlink"/>
                </a:solidFill>
              </a:rPr>
              <a:t>Kahului</a:t>
            </a:r>
            <a:r>
              <a:rPr lang="en-US" sz="2800" b="1" dirty="0">
                <a:solidFill>
                  <a:schemeClr val="folHlink"/>
                </a:solidFill>
              </a:rPr>
              <a:t> wastewater reclamation facility constructed in early 1970’s and needs tsunami and shoreline fortification.</a:t>
            </a:r>
          </a:p>
        </p:txBody>
      </p:sp>
      <p:sp>
        <p:nvSpPr>
          <p:cNvPr id="243719" name="Text Box 7"/>
          <p:cNvSpPr txBox="1">
            <a:spLocks noChangeArrowheads="1"/>
          </p:cNvSpPr>
          <p:nvPr/>
        </p:nvSpPr>
        <p:spPr bwMode="auto">
          <a:xfrm>
            <a:off x="0" y="3429000"/>
            <a:ext cx="9144000" cy="1373188"/>
          </a:xfrm>
          <a:prstGeom prst="rect">
            <a:avLst/>
          </a:prstGeom>
          <a:noFill/>
          <a:ln w="9525">
            <a:noFill/>
            <a:miter lim="800000"/>
            <a:headEnd/>
            <a:tailEnd/>
          </a:ln>
        </p:spPr>
        <p:txBody>
          <a:bodyPr>
            <a:spAutoFit/>
          </a:bodyPr>
          <a:lstStyle/>
          <a:p>
            <a:r>
              <a:rPr lang="en-US" sz="2800" b="1" dirty="0" err="1">
                <a:solidFill>
                  <a:schemeClr val="folHlink"/>
                </a:solidFill>
              </a:rPr>
              <a:t>Lahaina</a:t>
            </a:r>
            <a:r>
              <a:rPr lang="en-US" sz="2800" b="1" dirty="0">
                <a:solidFill>
                  <a:schemeClr val="folHlink"/>
                </a:solidFill>
              </a:rPr>
              <a:t> wastewater reclamation and collection system goes back to mid-1970’s and the earliest facility already is off-line.</a:t>
            </a:r>
          </a:p>
        </p:txBody>
      </p:sp>
      <p:sp>
        <p:nvSpPr>
          <p:cNvPr id="243720" name="Text Box 8"/>
          <p:cNvSpPr txBox="1">
            <a:spLocks noChangeArrowheads="1"/>
          </p:cNvSpPr>
          <p:nvPr/>
        </p:nvSpPr>
        <p:spPr bwMode="auto">
          <a:xfrm>
            <a:off x="0" y="4724400"/>
            <a:ext cx="9296400" cy="946150"/>
          </a:xfrm>
          <a:prstGeom prst="rect">
            <a:avLst/>
          </a:prstGeom>
          <a:noFill/>
          <a:ln w="9525">
            <a:noFill/>
            <a:miter lim="800000"/>
            <a:headEnd/>
            <a:tailEnd/>
          </a:ln>
        </p:spPr>
        <p:txBody>
          <a:bodyPr>
            <a:spAutoFit/>
          </a:bodyPr>
          <a:lstStyle/>
          <a:p>
            <a:r>
              <a:rPr lang="en-US" sz="2800" b="1" dirty="0" err="1">
                <a:solidFill>
                  <a:schemeClr val="folHlink"/>
                </a:solidFill>
              </a:rPr>
              <a:t>Kihei</a:t>
            </a:r>
            <a:r>
              <a:rPr lang="en-US" sz="2800" b="1" dirty="0">
                <a:solidFill>
                  <a:schemeClr val="folHlink"/>
                </a:solidFill>
              </a:rPr>
              <a:t> wastewater reclamation facility was constructed in 1975 and has capacity remaining.</a:t>
            </a:r>
          </a:p>
        </p:txBody>
      </p:sp>
      <p:sp>
        <p:nvSpPr>
          <p:cNvPr id="243723" name="Text Box 11"/>
          <p:cNvSpPr txBox="1">
            <a:spLocks noChangeArrowheads="1"/>
          </p:cNvSpPr>
          <p:nvPr/>
        </p:nvSpPr>
        <p:spPr bwMode="auto">
          <a:xfrm>
            <a:off x="0" y="5715000"/>
            <a:ext cx="9144000" cy="946150"/>
          </a:xfrm>
          <a:prstGeom prst="rect">
            <a:avLst/>
          </a:prstGeom>
          <a:noFill/>
          <a:ln w="9525">
            <a:noFill/>
            <a:miter lim="800000"/>
            <a:headEnd/>
            <a:tailEnd/>
          </a:ln>
        </p:spPr>
        <p:txBody>
          <a:bodyPr>
            <a:spAutoFit/>
          </a:bodyPr>
          <a:lstStyle/>
          <a:p>
            <a:r>
              <a:rPr lang="en-US" sz="2800" b="1" dirty="0">
                <a:solidFill>
                  <a:schemeClr val="folHlink"/>
                </a:solidFill>
              </a:rPr>
              <a:t>Regional transmission line built in 1970’s &amp; 1980’s and needs constant maintenance.</a:t>
            </a:r>
          </a:p>
        </p:txBody>
      </p:sp>
    </p:spTree>
  </p:cSld>
  <p:clrMapOvr>
    <a:masterClrMapping/>
  </p:clrMapOvr>
  <p:transition spd="med"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243718"/>
                                        </p:tgtEl>
                                        <p:attrNameLst>
                                          <p:attrName>style.visibility</p:attrName>
                                        </p:attrNameLst>
                                      </p:cBhvr>
                                      <p:to>
                                        <p:strVal val="visible"/>
                                      </p:to>
                                    </p:set>
                                    <p:anim calcmode="lin" valueType="num">
                                      <p:cBhvr>
                                        <p:cTn id="7" dur="1000" fill="hold"/>
                                        <p:tgtEl>
                                          <p:spTgt spid="243718"/>
                                        </p:tgtEl>
                                        <p:attrNameLst>
                                          <p:attrName>ppt_w</p:attrName>
                                        </p:attrNameLst>
                                      </p:cBhvr>
                                      <p:tavLst>
                                        <p:tav tm="0">
                                          <p:val>
                                            <p:fltVal val="0"/>
                                          </p:val>
                                        </p:tav>
                                        <p:tav tm="100000">
                                          <p:val>
                                            <p:strVal val="#ppt_w"/>
                                          </p:val>
                                        </p:tav>
                                      </p:tavLst>
                                    </p:anim>
                                    <p:anim calcmode="lin" valueType="num">
                                      <p:cBhvr>
                                        <p:cTn id="8" dur="1000" fill="hold"/>
                                        <p:tgtEl>
                                          <p:spTgt spid="243718"/>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grpId="0" nodeType="afterEffect">
                                  <p:stCondLst>
                                    <p:cond delay="1000"/>
                                  </p:stCondLst>
                                  <p:childTnLst>
                                    <p:set>
                                      <p:cBhvr>
                                        <p:cTn id="11" dur="1" fill="hold">
                                          <p:stCondLst>
                                            <p:cond delay="0"/>
                                          </p:stCondLst>
                                        </p:cTn>
                                        <p:tgtEl>
                                          <p:spTgt spid="243719"/>
                                        </p:tgtEl>
                                        <p:attrNameLst>
                                          <p:attrName>style.visibility</p:attrName>
                                        </p:attrNameLst>
                                      </p:cBhvr>
                                      <p:to>
                                        <p:strVal val="visible"/>
                                      </p:to>
                                    </p:set>
                                    <p:anim calcmode="lin" valueType="num">
                                      <p:cBhvr>
                                        <p:cTn id="12" dur="1000" fill="hold"/>
                                        <p:tgtEl>
                                          <p:spTgt spid="243719"/>
                                        </p:tgtEl>
                                        <p:attrNameLst>
                                          <p:attrName>ppt_w</p:attrName>
                                        </p:attrNameLst>
                                      </p:cBhvr>
                                      <p:tavLst>
                                        <p:tav tm="0">
                                          <p:val>
                                            <p:fltVal val="0"/>
                                          </p:val>
                                        </p:tav>
                                        <p:tav tm="100000">
                                          <p:val>
                                            <p:strVal val="#ppt_w"/>
                                          </p:val>
                                        </p:tav>
                                      </p:tavLst>
                                    </p:anim>
                                    <p:anim calcmode="lin" valueType="num">
                                      <p:cBhvr>
                                        <p:cTn id="13" dur="1000" fill="hold"/>
                                        <p:tgtEl>
                                          <p:spTgt spid="243719"/>
                                        </p:tgtEl>
                                        <p:attrNameLst>
                                          <p:attrName>ppt_h</p:attrName>
                                        </p:attrNameLst>
                                      </p:cBhvr>
                                      <p:tavLst>
                                        <p:tav tm="0">
                                          <p:val>
                                            <p:fltVal val="0"/>
                                          </p:val>
                                        </p:tav>
                                        <p:tav tm="100000">
                                          <p:val>
                                            <p:strVal val="#ppt_h"/>
                                          </p:val>
                                        </p:tav>
                                      </p:tavLst>
                                    </p:anim>
                                  </p:childTnLst>
                                </p:cTn>
                              </p:par>
                            </p:childTnLst>
                          </p:cTn>
                        </p:par>
                        <p:par>
                          <p:cTn id="14" fill="hold">
                            <p:stCondLst>
                              <p:cond delay="4000"/>
                            </p:stCondLst>
                            <p:childTnLst>
                              <p:par>
                                <p:cTn id="15" presetID="23" presetClass="entr" presetSubtype="16" fill="hold" grpId="0" nodeType="afterEffect">
                                  <p:stCondLst>
                                    <p:cond delay="1000"/>
                                  </p:stCondLst>
                                  <p:childTnLst>
                                    <p:set>
                                      <p:cBhvr>
                                        <p:cTn id="16" dur="1" fill="hold">
                                          <p:stCondLst>
                                            <p:cond delay="0"/>
                                          </p:stCondLst>
                                        </p:cTn>
                                        <p:tgtEl>
                                          <p:spTgt spid="243720"/>
                                        </p:tgtEl>
                                        <p:attrNameLst>
                                          <p:attrName>style.visibility</p:attrName>
                                        </p:attrNameLst>
                                      </p:cBhvr>
                                      <p:to>
                                        <p:strVal val="visible"/>
                                      </p:to>
                                    </p:set>
                                    <p:anim calcmode="lin" valueType="num">
                                      <p:cBhvr>
                                        <p:cTn id="17" dur="1000" fill="hold"/>
                                        <p:tgtEl>
                                          <p:spTgt spid="243720"/>
                                        </p:tgtEl>
                                        <p:attrNameLst>
                                          <p:attrName>ppt_w</p:attrName>
                                        </p:attrNameLst>
                                      </p:cBhvr>
                                      <p:tavLst>
                                        <p:tav tm="0">
                                          <p:val>
                                            <p:fltVal val="0"/>
                                          </p:val>
                                        </p:tav>
                                        <p:tav tm="100000">
                                          <p:val>
                                            <p:strVal val="#ppt_w"/>
                                          </p:val>
                                        </p:tav>
                                      </p:tavLst>
                                    </p:anim>
                                    <p:anim calcmode="lin" valueType="num">
                                      <p:cBhvr>
                                        <p:cTn id="18" dur="1000" fill="hold"/>
                                        <p:tgtEl>
                                          <p:spTgt spid="243720"/>
                                        </p:tgtEl>
                                        <p:attrNameLst>
                                          <p:attrName>ppt_h</p:attrName>
                                        </p:attrNameLst>
                                      </p:cBhvr>
                                      <p:tavLst>
                                        <p:tav tm="0">
                                          <p:val>
                                            <p:fltVal val="0"/>
                                          </p:val>
                                        </p:tav>
                                        <p:tav tm="100000">
                                          <p:val>
                                            <p:strVal val="#ppt_h"/>
                                          </p:val>
                                        </p:tav>
                                      </p:tavLst>
                                    </p:anim>
                                  </p:childTnLst>
                                </p:cTn>
                              </p:par>
                            </p:childTnLst>
                          </p:cTn>
                        </p:par>
                        <p:par>
                          <p:cTn id="19" fill="hold">
                            <p:stCondLst>
                              <p:cond delay="6000"/>
                            </p:stCondLst>
                            <p:childTnLst>
                              <p:par>
                                <p:cTn id="20" presetID="23" presetClass="entr" presetSubtype="16" fill="hold" grpId="0" nodeType="afterEffect">
                                  <p:stCondLst>
                                    <p:cond delay="1000"/>
                                  </p:stCondLst>
                                  <p:childTnLst>
                                    <p:set>
                                      <p:cBhvr>
                                        <p:cTn id="21" dur="1" fill="hold">
                                          <p:stCondLst>
                                            <p:cond delay="0"/>
                                          </p:stCondLst>
                                        </p:cTn>
                                        <p:tgtEl>
                                          <p:spTgt spid="243723"/>
                                        </p:tgtEl>
                                        <p:attrNameLst>
                                          <p:attrName>style.visibility</p:attrName>
                                        </p:attrNameLst>
                                      </p:cBhvr>
                                      <p:to>
                                        <p:strVal val="visible"/>
                                      </p:to>
                                    </p:set>
                                    <p:anim calcmode="lin" valueType="num">
                                      <p:cBhvr>
                                        <p:cTn id="22" dur="1000" fill="hold"/>
                                        <p:tgtEl>
                                          <p:spTgt spid="243723"/>
                                        </p:tgtEl>
                                        <p:attrNameLst>
                                          <p:attrName>ppt_w</p:attrName>
                                        </p:attrNameLst>
                                      </p:cBhvr>
                                      <p:tavLst>
                                        <p:tav tm="0">
                                          <p:val>
                                            <p:fltVal val="0"/>
                                          </p:val>
                                        </p:tav>
                                        <p:tav tm="100000">
                                          <p:val>
                                            <p:strVal val="#ppt_w"/>
                                          </p:val>
                                        </p:tav>
                                      </p:tavLst>
                                    </p:anim>
                                    <p:anim calcmode="lin" valueType="num">
                                      <p:cBhvr>
                                        <p:cTn id="23" dur="1000" fill="hold"/>
                                        <p:tgtEl>
                                          <p:spTgt spid="2437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8" grpId="0"/>
      <p:bldP spid="243719" grpId="0"/>
      <p:bldP spid="243720" grpId="0"/>
      <p:bldP spid="2437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457200" y="0"/>
            <a:ext cx="8229600" cy="914400"/>
          </a:xfrm>
        </p:spPr>
        <p:txBody>
          <a:bodyPr/>
          <a:lstStyle/>
          <a:p>
            <a:pPr algn="ctr" eaLnBrk="1" hangingPunct="1">
              <a:defRPr/>
            </a:pPr>
            <a:r>
              <a:rPr lang="en-US" sz="4800" dirty="0" smtClean="0">
                <a:effectLst>
                  <a:outerShdw blurRad="38100" dist="38100" dir="2700000" algn="tl">
                    <a:srgbClr val="000000">
                      <a:alpha val="43137"/>
                    </a:srgbClr>
                  </a:outerShdw>
                </a:effectLst>
              </a:rPr>
              <a:t>Inadequate Infrastructure</a:t>
            </a:r>
          </a:p>
        </p:txBody>
      </p:sp>
      <p:sp>
        <p:nvSpPr>
          <p:cNvPr id="75779" name="Text Box 3"/>
          <p:cNvSpPr txBox="1">
            <a:spLocks noChangeArrowheads="1"/>
          </p:cNvSpPr>
          <p:nvPr/>
        </p:nvSpPr>
        <p:spPr bwMode="auto">
          <a:xfrm>
            <a:off x="762000" y="762000"/>
            <a:ext cx="7407275" cy="641350"/>
          </a:xfrm>
          <a:prstGeom prst="rect">
            <a:avLst/>
          </a:prstGeom>
          <a:noFill/>
          <a:ln w="9525">
            <a:noFill/>
            <a:miter lim="800000"/>
            <a:headEnd/>
            <a:tailEnd/>
          </a:ln>
        </p:spPr>
        <p:txBody>
          <a:bodyPr>
            <a:spAutoFit/>
          </a:bodyPr>
          <a:lstStyle/>
          <a:p>
            <a:pPr algn="ctr"/>
            <a:r>
              <a:rPr lang="en-US" sz="3600" b="1">
                <a:solidFill>
                  <a:schemeClr val="accent1"/>
                </a:solidFill>
              </a:rPr>
              <a:t>Water</a:t>
            </a:r>
          </a:p>
        </p:txBody>
      </p:sp>
      <p:sp>
        <p:nvSpPr>
          <p:cNvPr id="75780" name="Text Box 5"/>
          <p:cNvSpPr txBox="1">
            <a:spLocks noChangeArrowheads="1"/>
          </p:cNvSpPr>
          <p:nvPr/>
        </p:nvSpPr>
        <p:spPr bwMode="auto">
          <a:xfrm>
            <a:off x="762000" y="1524000"/>
            <a:ext cx="7407275" cy="641350"/>
          </a:xfrm>
          <a:prstGeom prst="rect">
            <a:avLst/>
          </a:prstGeom>
          <a:noFill/>
          <a:ln w="9525">
            <a:noFill/>
            <a:miter lim="800000"/>
            <a:headEnd/>
            <a:tailEnd/>
          </a:ln>
        </p:spPr>
        <p:txBody>
          <a:bodyPr>
            <a:spAutoFit/>
          </a:bodyPr>
          <a:lstStyle/>
          <a:p>
            <a:pPr algn="ctr"/>
            <a:r>
              <a:rPr lang="en-US" sz="3600" b="1">
                <a:solidFill>
                  <a:schemeClr val="accent1"/>
                </a:solidFill>
              </a:rPr>
              <a:t>Sewage Treatment</a:t>
            </a:r>
          </a:p>
        </p:txBody>
      </p:sp>
      <p:sp>
        <p:nvSpPr>
          <p:cNvPr id="245766" name="Text Box 6"/>
          <p:cNvSpPr txBox="1">
            <a:spLocks noChangeArrowheads="1"/>
          </p:cNvSpPr>
          <p:nvPr/>
        </p:nvSpPr>
        <p:spPr bwMode="auto">
          <a:xfrm>
            <a:off x="762000" y="1981200"/>
            <a:ext cx="7407275" cy="641350"/>
          </a:xfrm>
          <a:prstGeom prst="rect">
            <a:avLst/>
          </a:prstGeom>
          <a:noFill/>
          <a:ln w="9525">
            <a:noFill/>
            <a:miter lim="800000"/>
            <a:headEnd/>
            <a:tailEnd/>
          </a:ln>
        </p:spPr>
        <p:txBody>
          <a:bodyPr>
            <a:spAutoFit/>
          </a:bodyPr>
          <a:lstStyle/>
          <a:p>
            <a:pPr algn="ctr">
              <a:defRPr/>
            </a:pPr>
            <a:r>
              <a:rPr lang="en-US" sz="3600" b="1" dirty="0">
                <a:solidFill>
                  <a:schemeClr val="folHlink"/>
                </a:solidFill>
                <a:effectLst>
                  <a:outerShdw blurRad="38100" dist="38100" dir="2700000" algn="tl">
                    <a:srgbClr val="000000">
                      <a:alpha val="43137"/>
                    </a:srgbClr>
                  </a:outerShdw>
                </a:effectLst>
              </a:rPr>
              <a:t>Schools</a:t>
            </a:r>
          </a:p>
        </p:txBody>
      </p:sp>
      <p:sp>
        <p:nvSpPr>
          <p:cNvPr id="245767" name="Text Box 7"/>
          <p:cNvSpPr txBox="1">
            <a:spLocks noChangeArrowheads="1"/>
          </p:cNvSpPr>
          <p:nvPr/>
        </p:nvSpPr>
        <p:spPr bwMode="auto">
          <a:xfrm>
            <a:off x="0" y="2590800"/>
            <a:ext cx="9144000" cy="519113"/>
          </a:xfrm>
          <a:prstGeom prst="rect">
            <a:avLst/>
          </a:prstGeom>
          <a:noFill/>
          <a:ln w="9525">
            <a:noFill/>
            <a:miter lim="800000"/>
            <a:headEnd/>
            <a:tailEnd/>
          </a:ln>
        </p:spPr>
        <p:txBody>
          <a:bodyPr>
            <a:spAutoFit/>
          </a:bodyPr>
          <a:lstStyle/>
          <a:p>
            <a:r>
              <a:rPr lang="en-US" sz="2800" b="1">
                <a:solidFill>
                  <a:schemeClr val="folHlink"/>
                </a:solidFill>
              </a:rPr>
              <a:t>Baldwin High built in 1938—over-capacity.</a:t>
            </a:r>
          </a:p>
        </p:txBody>
      </p:sp>
      <p:sp>
        <p:nvSpPr>
          <p:cNvPr id="245768" name="Text Box 8"/>
          <p:cNvSpPr txBox="1">
            <a:spLocks noChangeArrowheads="1"/>
          </p:cNvSpPr>
          <p:nvPr/>
        </p:nvSpPr>
        <p:spPr bwMode="auto">
          <a:xfrm>
            <a:off x="0" y="3124200"/>
            <a:ext cx="9144000" cy="519113"/>
          </a:xfrm>
          <a:prstGeom prst="rect">
            <a:avLst/>
          </a:prstGeom>
          <a:noFill/>
          <a:ln w="9525">
            <a:noFill/>
            <a:miter lim="800000"/>
            <a:headEnd/>
            <a:tailEnd/>
          </a:ln>
        </p:spPr>
        <p:txBody>
          <a:bodyPr>
            <a:spAutoFit/>
          </a:bodyPr>
          <a:lstStyle/>
          <a:p>
            <a:r>
              <a:rPr lang="en-US" sz="2800" b="1">
                <a:solidFill>
                  <a:schemeClr val="folHlink"/>
                </a:solidFill>
              </a:rPr>
              <a:t>Maui High built in 1971—over-capacity.</a:t>
            </a:r>
          </a:p>
        </p:txBody>
      </p:sp>
      <p:sp>
        <p:nvSpPr>
          <p:cNvPr id="245771" name="Text Box 11"/>
          <p:cNvSpPr txBox="1">
            <a:spLocks noChangeArrowheads="1"/>
          </p:cNvSpPr>
          <p:nvPr/>
        </p:nvSpPr>
        <p:spPr bwMode="auto">
          <a:xfrm>
            <a:off x="0" y="3733800"/>
            <a:ext cx="9144000" cy="519113"/>
          </a:xfrm>
          <a:prstGeom prst="rect">
            <a:avLst/>
          </a:prstGeom>
          <a:noFill/>
          <a:ln w="9525">
            <a:noFill/>
            <a:miter lim="800000"/>
            <a:headEnd/>
            <a:tailEnd/>
          </a:ln>
        </p:spPr>
        <p:txBody>
          <a:bodyPr>
            <a:spAutoFit/>
          </a:bodyPr>
          <a:lstStyle/>
          <a:p>
            <a:r>
              <a:rPr lang="en-US" sz="2800" b="1">
                <a:solidFill>
                  <a:schemeClr val="folHlink"/>
                </a:solidFill>
              </a:rPr>
              <a:t>Lahainaluna High built in 1831.</a:t>
            </a:r>
          </a:p>
        </p:txBody>
      </p:sp>
      <p:sp>
        <p:nvSpPr>
          <p:cNvPr id="245772" name="Text Box 12"/>
          <p:cNvSpPr txBox="1">
            <a:spLocks noChangeArrowheads="1"/>
          </p:cNvSpPr>
          <p:nvPr/>
        </p:nvSpPr>
        <p:spPr bwMode="auto">
          <a:xfrm>
            <a:off x="0" y="4343400"/>
            <a:ext cx="9144000" cy="946150"/>
          </a:xfrm>
          <a:prstGeom prst="rect">
            <a:avLst/>
          </a:prstGeom>
          <a:noFill/>
          <a:ln w="9525">
            <a:noFill/>
            <a:miter lim="800000"/>
            <a:headEnd/>
            <a:tailEnd/>
          </a:ln>
        </p:spPr>
        <p:txBody>
          <a:bodyPr>
            <a:spAutoFit/>
          </a:bodyPr>
          <a:lstStyle/>
          <a:p>
            <a:r>
              <a:rPr lang="en-US" sz="2800" b="1">
                <a:solidFill>
                  <a:schemeClr val="folHlink"/>
                </a:solidFill>
              </a:rPr>
              <a:t>Iao Intermediate built from 1930’s – 1980’s and is over-capacity.</a:t>
            </a:r>
          </a:p>
        </p:txBody>
      </p:sp>
      <p:sp>
        <p:nvSpPr>
          <p:cNvPr id="245773" name="Text Box 13"/>
          <p:cNvSpPr txBox="1">
            <a:spLocks noChangeArrowheads="1"/>
          </p:cNvSpPr>
          <p:nvPr/>
        </p:nvSpPr>
        <p:spPr bwMode="auto">
          <a:xfrm>
            <a:off x="0" y="5334000"/>
            <a:ext cx="9144000" cy="519113"/>
          </a:xfrm>
          <a:prstGeom prst="rect">
            <a:avLst/>
          </a:prstGeom>
          <a:noFill/>
          <a:ln w="9525">
            <a:noFill/>
            <a:miter lim="800000"/>
            <a:headEnd/>
            <a:tailEnd/>
          </a:ln>
        </p:spPr>
        <p:txBody>
          <a:bodyPr>
            <a:spAutoFit/>
          </a:bodyPr>
          <a:lstStyle/>
          <a:p>
            <a:r>
              <a:rPr lang="en-US" sz="2800" b="1">
                <a:solidFill>
                  <a:schemeClr val="folHlink"/>
                </a:solidFill>
              </a:rPr>
              <a:t>Kihei high school students still bused to Central Maui.</a:t>
            </a:r>
          </a:p>
        </p:txBody>
      </p:sp>
    </p:spTree>
  </p:cSld>
  <p:clrMapOvr>
    <a:masterClrMapping/>
  </p:clrMapOvr>
  <p:transition spd="med" advTm="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1000"/>
                                  </p:stCondLst>
                                  <p:childTnLst>
                                    <p:set>
                                      <p:cBhvr>
                                        <p:cTn id="6" dur="1" fill="hold">
                                          <p:stCondLst>
                                            <p:cond delay="0"/>
                                          </p:stCondLst>
                                        </p:cTn>
                                        <p:tgtEl>
                                          <p:spTgt spid="245767"/>
                                        </p:tgtEl>
                                        <p:attrNameLst>
                                          <p:attrName>style.visibility</p:attrName>
                                        </p:attrNameLst>
                                      </p:cBhvr>
                                      <p:to>
                                        <p:strVal val="visible"/>
                                      </p:to>
                                    </p:set>
                                    <p:anim calcmode="lin" valueType="num">
                                      <p:cBhvr>
                                        <p:cTn id="7" dur="1000" fill="hold"/>
                                        <p:tgtEl>
                                          <p:spTgt spid="245767"/>
                                        </p:tgtEl>
                                        <p:attrNameLst>
                                          <p:attrName>ppt_w</p:attrName>
                                        </p:attrNameLst>
                                      </p:cBhvr>
                                      <p:tavLst>
                                        <p:tav tm="0">
                                          <p:val>
                                            <p:fltVal val="0"/>
                                          </p:val>
                                        </p:tav>
                                        <p:tav tm="100000">
                                          <p:val>
                                            <p:strVal val="#ppt_w"/>
                                          </p:val>
                                        </p:tav>
                                      </p:tavLst>
                                    </p:anim>
                                    <p:anim calcmode="lin" valueType="num">
                                      <p:cBhvr>
                                        <p:cTn id="8" dur="1000" fill="hold"/>
                                        <p:tgtEl>
                                          <p:spTgt spid="245767"/>
                                        </p:tgtEl>
                                        <p:attrNameLst>
                                          <p:attrName>ppt_h</p:attrName>
                                        </p:attrNameLst>
                                      </p:cBhvr>
                                      <p:tavLst>
                                        <p:tav tm="0">
                                          <p:val>
                                            <p:fltVal val="0"/>
                                          </p:val>
                                        </p:tav>
                                        <p:tav tm="100000">
                                          <p:val>
                                            <p:strVal val="#ppt_h"/>
                                          </p:val>
                                        </p:tav>
                                      </p:tavLst>
                                    </p:anim>
                                    <p:animEffect transition="in" filter="fade">
                                      <p:cBhvr>
                                        <p:cTn id="9" dur="1000"/>
                                        <p:tgtEl>
                                          <p:spTgt spid="245767"/>
                                        </p:tgtEl>
                                      </p:cBhvr>
                                    </p:animEffect>
                                  </p:childTnLst>
                                </p:cTn>
                              </p:par>
                            </p:childTnLst>
                          </p:cTn>
                        </p:par>
                        <p:par>
                          <p:cTn id="10" fill="hold">
                            <p:stCondLst>
                              <p:cond delay="2000"/>
                            </p:stCondLst>
                            <p:childTnLst>
                              <p:par>
                                <p:cTn id="11" presetID="53" presetClass="entr" presetSubtype="0" fill="hold" grpId="0" nodeType="afterEffect">
                                  <p:stCondLst>
                                    <p:cond delay="1000"/>
                                  </p:stCondLst>
                                  <p:childTnLst>
                                    <p:set>
                                      <p:cBhvr>
                                        <p:cTn id="12" dur="1" fill="hold">
                                          <p:stCondLst>
                                            <p:cond delay="0"/>
                                          </p:stCondLst>
                                        </p:cTn>
                                        <p:tgtEl>
                                          <p:spTgt spid="245768"/>
                                        </p:tgtEl>
                                        <p:attrNameLst>
                                          <p:attrName>style.visibility</p:attrName>
                                        </p:attrNameLst>
                                      </p:cBhvr>
                                      <p:to>
                                        <p:strVal val="visible"/>
                                      </p:to>
                                    </p:set>
                                    <p:anim calcmode="lin" valueType="num">
                                      <p:cBhvr>
                                        <p:cTn id="13" dur="1000" fill="hold"/>
                                        <p:tgtEl>
                                          <p:spTgt spid="245768"/>
                                        </p:tgtEl>
                                        <p:attrNameLst>
                                          <p:attrName>ppt_w</p:attrName>
                                        </p:attrNameLst>
                                      </p:cBhvr>
                                      <p:tavLst>
                                        <p:tav tm="0">
                                          <p:val>
                                            <p:fltVal val="0"/>
                                          </p:val>
                                        </p:tav>
                                        <p:tav tm="100000">
                                          <p:val>
                                            <p:strVal val="#ppt_w"/>
                                          </p:val>
                                        </p:tav>
                                      </p:tavLst>
                                    </p:anim>
                                    <p:anim calcmode="lin" valueType="num">
                                      <p:cBhvr>
                                        <p:cTn id="14" dur="1000" fill="hold"/>
                                        <p:tgtEl>
                                          <p:spTgt spid="245768"/>
                                        </p:tgtEl>
                                        <p:attrNameLst>
                                          <p:attrName>ppt_h</p:attrName>
                                        </p:attrNameLst>
                                      </p:cBhvr>
                                      <p:tavLst>
                                        <p:tav tm="0">
                                          <p:val>
                                            <p:fltVal val="0"/>
                                          </p:val>
                                        </p:tav>
                                        <p:tav tm="100000">
                                          <p:val>
                                            <p:strVal val="#ppt_h"/>
                                          </p:val>
                                        </p:tav>
                                      </p:tavLst>
                                    </p:anim>
                                    <p:animEffect transition="in" filter="fade">
                                      <p:cBhvr>
                                        <p:cTn id="15" dur="1000"/>
                                        <p:tgtEl>
                                          <p:spTgt spid="245768"/>
                                        </p:tgtEl>
                                      </p:cBhvr>
                                    </p:animEffect>
                                  </p:childTnLst>
                                </p:cTn>
                              </p:par>
                            </p:childTnLst>
                          </p:cTn>
                        </p:par>
                        <p:par>
                          <p:cTn id="16" fill="hold">
                            <p:stCondLst>
                              <p:cond delay="4000"/>
                            </p:stCondLst>
                            <p:childTnLst>
                              <p:par>
                                <p:cTn id="17" presetID="53" presetClass="entr" presetSubtype="0" fill="hold" grpId="0" nodeType="afterEffect">
                                  <p:stCondLst>
                                    <p:cond delay="1000"/>
                                  </p:stCondLst>
                                  <p:childTnLst>
                                    <p:set>
                                      <p:cBhvr>
                                        <p:cTn id="18" dur="1" fill="hold">
                                          <p:stCondLst>
                                            <p:cond delay="0"/>
                                          </p:stCondLst>
                                        </p:cTn>
                                        <p:tgtEl>
                                          <p:spTgt spid="245771"/>
                                        </p:tgtEl>
                                        <p:attrNameLst>
                                          <p:attrName>style.visibility</p:attrName>
                                        </p:attrNameLst>
                                      </p:cBhvr>
                                      <p:to>
                                        <p:strVal val="visible"/>
                                      </p:to>
                                    </p:set>
                                    <p:anim calcmode="lin" valueType="num">
                                      <p:cBhvr>
                                        <p:cTn id="19" dur="1000" fill="hold"/>
                                        <p:tgtEl>
                                          <p:spTgt spid="245771"/>
                                        </p:tgtEl>
                                        <p:attrNameLst>
                                          <p:attrName>ppt_w</p:attrName>
                                        </p:attrNameLst>
                                      </p:cBhvr>
                                      <p:tavLst>
                                        <p:tav tm="0">
                                          <p:val>
                                            <p:fltVal val="0"/>
                                          </p:val>
                                        </p:tav>
                                        <p:tav tm="100000">
                                          <p:val>
                                            <p:strVal val="#ppt_w"/>
                                          </p:val>
                                        </p:tav>
                                      </p:tavLst>
                                    </p:anim>
                                    <p:anim calcmode="lin" valueType="num">
                                      <p:cBhvr>
                                        <p:cTn id="20" dur="1000" fill="hold"/>
                                        <p:tgtEl>
                                          <p:spTgt spid="245771"/>
                                        </p:tgtEl>
                                        <p:attrNameLst>
                                          <p:attrName>ppt_h</p:attrName>
                                        </p:attrNameLst>
                                      </p:cBhvr>
                                      <p:tavLst>
                                        <p:tav tm="0">
                                          <p:val>
                                            <p:fltVal val="0"/>
                                          </p:val>
                                        </p:tav>
                                        <p:tav tm="100000">
                                          <p:val>
                                            <p:strVal val="#ppt_h"/>
                                          </p:val>
                                        </p:tav>
                                      </p:tavLst>
                                    </p:anim>
                                    <p:animEffect transition="in" filter="fade">
                                      <p:cBhvr>
                                        <p:cTn id="21" dur="1000"/>
                                        <p:tgtEl>
                                          <p:spTgt spid="245771"/>
                                        </p:tgtEl>
                                      </p:cBhvr>
                                    </p:animEffect>
                                  </p:childTnLst>
                                </p:cTn>
                              </p:par>
                            </p:childTnLst>
                          </p:cTn>
                        </p:par>
                        <p:par>
                          <p:cTn id="22" fill="hold">
                            <p:stCondLst>
                              <p:cond delay="6000"/>
                            </p:stCondLst>
                            <p:childTnLst>
                              <p:par>
                                <p:cTn id="23" presetID="53" presetClass="entr" presetSubtype="0" fill="hold" grpId="0" nodeType="afterEffect">
                                  <p:stCondLst>
                                    <p:cond delay="1000"/>
                                  </p:stCondLst>
                                  <p:childTnLst>
                                    <p:set>
                                      <p:cBhvr>
                                        <p:cTn id="24" dur="1" fill="hold">
                                          <p:stCondLst>
                                            <p:cond delay="0"/>
                                          </p:stCondLst>
                                        </p:cTn>
                                        <p:tgtEl>
                                          <p:spTgt spid="245772"/>
                                        </p:tgtEl>
                                        <p:attrNameLst>
                                          <p:attrName>style.visibility</p:attrName>
                                        </p:attrNameLst>
                                      </p:cBhvr>
                                      <p:to>
                                        <p:strVal val="visible"/>
                                      </p:to>
                                    </p:set>
                                    <p:anim calcmode="lin" valueType="num">
                                      <p:cBhvr>
                                        <p:cTn id="25" dur="1000" fill="hold"/>
                                        <p:tgtEl>
                                          <p:spTgt spid="245772"/>
                                        </p:tgtEl>
                                        <p:attrNameLst>
                                          <p:attrName>ppt_w</p:attrName>
                                        </p:attrNameLst>
                                      </p:cBhvr>
                                      <p:tavLst>
                                        <p:tav tm="0">
                                          <p:val>
                                            <p:fltVal val="0"/>
                                          </p:val>
                                        </p:tav>
                                        <p:tav tm="100000">
                                          <p:val>
                                            <p:strVal val="#ppt_w"/>
                                          </p:val>
                                        </p:tav>
                                      </p:tavLst>
                                    </p:anim>
                                    <p:anim calcmode="lin" valueType="num">
                                      <p:cBhvr>
                                        <p:cTn id="26" dur="1000" fill="hold"/>
                                        <p:tgtEl>
                                          <p:spTgt spid="245772"/>
                                        </p:tgtEl>
                                        <p:attrNameLst>
                                          <p:attrName>ppt_h</p:attrName>
                                        </p:attrNameLst>
                                      </p:cBhvr>
                                      <p:tavLst>
                                        <p:tav tm="0">
                                          <p:val>
                                            <p:fltVal val="0"/>
                                          </p:val>
                                        </p:tav>
                                        <p:tav tm="100000">
                                          <p:val>
                                            <p:strVal val="#ppt_h"/>
                                          </p:val>
                                        </p:tav>
                                      </p:tavLst>
                                    </p:anim>
                                    <p:animEffect transition="in" filter="fade">
                                      <p:cBhvr>
                                        <p:cTn id="27" dur="1000"/>
                                        <p:tgtEl>
                                          <p:spTgt spid="245772"/>
                                        </p:tgtEl>
                                      </p:cBhvr>
                                    </p:animEffect>
                                  </p:childTnLst>
                                </p:cTn>
                              </p:par>
                            </p:childTnLst>
                          </p:cTn>
                        </p:par>
                        <p:par>
                          <p:cTn id="28" fill="hold">
                            <p:stCondLst>
                              <p:cond delay="8000"/>
                            </p:stCondLst>
                            <p:childTnLst>
                              <p:par>
                                <p:cTn id="29" presetID="53" presetClass="entr" presetSubtype="0" fill="hold" grpId="0" nodeType="afterEffect">
                                  <p:stCondLst>
                                    <p:cond delay="1000"/>
                                  </p:stCondLst>
                                  <p:childTnLst>
                                    <p:set>
                                      <p:cBhvr>
                                        <p:cTn id="30" dur="1" fill="hold">
                                          <p:stCondLst>
                                            <p:cond delay="0"/>
                                          </p:stCondLst>
                                        </p:cTn>
                                        <p:tgtEl>
                                          <p:spTgt spid="245773"/>
                                        </p:tgtEl>
                                        <p:attrNameLst>
                                          <p:attrName>style.visibility</p:attrName>
                                        </p:attrNameLst>
                                      </p:cBhvr>
                                      <p:to>
                                        <p:strVal val="visible"/>
                                      </p:to>
                                    </p:set>
                                    <p:anim calcmode="lin" valueType="num">
                                      <p:cBhvr>
                                        <p:cTn id="31" dur="1000" fill="hold"/>
                                        <p:tgtEl>
                                          <p:spTgt spid="245773"/>
                                        </p:tgtEl>
                                        <p:attrNameLst>
                                          <p:attrName>ppt_w</p:attrName>
                                        </p:attrNameLst>
                                      </p:cBhvr>
                                      <p:tavLst>
                                        <p:tav tm="0">
                                          <p:val>
                                            <p:fltVal val="0"/>
                                          </p:val>
                                        </p:tav>
                                        <p:tav tm="100000">
                                          <p:val>
                                            <p:strVal val="#ppt_w"/>
                                          </p:val>
                                        </p:tav>
                                      </p:tavLst>
                                    </p:anim>
                                    <p:anim calcmode="lin" valueType="num">
                                      <p:cBhvr>
                                        <p:cTn id="32" dur="1000" fill="hold"/>
                                        <p:tgtEl>
                                          <p:spTgt spid="245773"/>
                                        </p:tgtEl>
                                        <p:attrNameLst>
                                          <p:attrName>ppt_h</p:attrName>
                                        </p:attrNameLst>
                                      </p:cBhvr>
                                      <p:tavLst>
                                        <p:tav tm="0">
                                          <p:val>
                                            <p:fltVal val="0"/>
                                          </p:val>
                                        </p:tav>
                                        <p:tav tm="100000">
                                          <p:val>
                                            <p:strVal val="#ppt_h"/>
                                          </p:val>
                                        </p:tav>
                                      </p:tavLst>
                                    </p:anim>
                                    <p:animEffect transition="in" filter="fade">
                                      <p:cBhvr>
                                        <p:cTn id="33" dur="1000"/>
                                        <p:tgtEl>
                                          <p:spTgt spid="245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7" grpId="0"/>
      <p:bldP spid="245768" grpId="0"/>
      <p:bldP spid="245771" grpId="0"/>
      <p:bldP spid="245772" grpId="0"/>
      <p:bldP spid="24577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xfrm>
            <a:off x="457200" y="0"/>
            <a:ext cx="8229600" cy="914400"/>
          </a:xfrm>
        </p:spPr>
        <p:txBody>
          <a:bodyPr/>
          <a:lstStyle/>
          <a:p>
            <a:pPr algn="ctr" eaLnBrk="1" hangingPunct="1">
              <a:defRPr/>
            </a:pPr>
            <a:r>
              <a:rPr lang="en-US" sz="4800" dirty="0" smtClean="0">
                <a:effectLst>
                  <a:outerShdw blurRad="38100" dist="38100" dir="2700000" algn="tl">
                    <a:srgbClr val="000000">
                      <a:alpha val="43137"/>
                    </a:srgbClr>
                  </a:outerShdw>
                </a:effectLst>
              </a:rPr>
              <a:t>Inadequate Infrastructure</a:t>
            </a:r>
          </a:p>
        </p:txBody>
      </p:sp>
      <p:sp>
        <p:nvSpPr>
          <p:cNvPr id="76803" name="Text Box 3"/>
          <p:cNvSpPr txBox="1">
            <a:spLocks noChangeArrowheads="1"/>
          </p:cNvSpPr>
          <p:nvPr/>
        </p:nvSpPr>
        <p:spPr bwMode="auto">
          <a:xfrm>
            <a:off x="762000" y="762000"/>
            <a:ext cx="7407275" cy="641350"/>
          </a:xfrm>
          <a:prstGeom prst="rect">
            <a:avLst/>
          </a:prstGeom>
          <a:noFill/>
          <a:ln w="9525">
            <a:noFill/>
            <a:miter lim="800000"/>
            <a:headEnd/>
            <a:tailEnd/>
          </a:ln>
        </p:spPr>
        <p:txBody>
          <a:bodyPr>
            <a:spAutoFit/>
          </a:bodyPr>
          <a:lstStyle/>
          <a:p>
            <a:pPr algn="ctr"/>
            <a:r>
              <a:rPr lang="en-US" sz="3600" b="1">
                <a:solidFill>
                  <a:schemeClr val="accent1"/>
                </a:solidFill>
              </a:rPr>
              <a:t>Water</a:t>
            </a:r>
          </a:p>
        </p:txBody>
      </p:sp>
      <p:sp>
        <p:nvSpPr>
          <p:cNvPr id="76804" name="Text Box 4"/>
          <p:cNvSpPr txBox="1">
            <a:spLocks noChangeArrowheads="1"/>
          </p:cNvSpPr>
          <p:nvPr/>
        </p:nvSpPr>
        <p:spPr bwMode="auto">
          <a:xfrm>
            <a:off x="762000" y="1524000"/>
            <a:ext cx="7407275" cy="641350"/>
          </a:xfrm>
          <a:prstGeom prst="rect">
            <a:avLst/>
          </a:prstGeom>
          <a:noFill/>
          <a:ln w="9525">
            <a:noFill/>
            <a:miter lim="800000"/>
            <a:headEnd/>
            <a:tailEnd/>
          </a:ln>
        </p:spPr>
        <p:txBody>
          <a:bodyPr>
            <a:spAutoFit/>
          </a:bodyPr>
          <a:lstStyle/>
          <a:p>
            <a:pPr algn="ctr"/>
            <a:r>
              <a:rPr lang="en-US" sz="3600" b="1">
                <a:solidFill>
                  <a:schemeClr val="accent1"/>
                </a:solidFill>
              </a:rPr>
              <a:t>Sewage Treatment</a:t>
            </a:r>
          </a:p>
        </p:txBody>
      </p:sp>
      <p:sp>
        <p:nvSpPr>
          <p:cNvPr id="76805" name="Text Box 5"/>
          <p:cNvSpPr txBox="1">
            <a:spLocks noChangeArrowheads="1"/>
          </p:cNvSpPr>
          <p:nvPr/>
        </p:nvSpPr>
        <p:spPr bwMode="auto">
          <a:xfrm>
            <a:off x="762000" y="1981200"/>
            <a:ext cx="7407275" cy="641350"/>
          </a:xfrm>
          <a:prstGeom prst="rect">
            <a:avLst/>
          </a:prstGeom>
          <a:noFill/>
          <a:ln w="9525">
            <a:noFill/>
            <a:miter lim="800000"/>
            <a:headEnd/>
            <a:tailEnd/>
          </a:ln>
        </p:spPr>
        <p:txBody>
          <a:bodyPr>
            <a:spAutoFit/>
          </a:bodyPr>
          <a:lstStyle/>
          <a:p>
            <a:pPr algn="ctr"/>
            <a:r>
              <a:rPr lang="en-US" sz="3600" b="1">
                <a:solidFill>
                  <a:schemeClr val="accent1"/>
                </a:solidFill>
              </a:rPr>
              <a:t>Schools</a:t>
            </a:r>
          </a:p>
        </p:txBody>
      </p:sp>
      <p:sp>
        <p:nvSpPr>
          <p:cNvPr id="272390" name="Text Box 6"/>
          <p:cNvSpPr txBox="1">
            <a:spLocks noChangeArrowheads="1"/>
          </p:cNvSpPr>
          <p:nvPr/>
        </p:nvSpPr>
        <p:spPr bwMode="auto">
          <a:xfrm>
            <a:off x="762000" y="2590800"/>
            <a:ext cx="7407275" cy="641350"/>
          </a:xfrm>
          <a:prstGeom prst="rect">
            <a:avLst/>
          </a:prstGeom>
          <a:noFill/>
          <a:ln w="9525">
            <a:noFill/>
            <a:miter lim="800000"/>
            <a:headEnd/>
            <a:tailEnd/>
          </a:ln>
        </p:spPr>
        <p:txBody>
          <a:bodyPr>
            <a:spAutoFit/>
          </a:bodyPr>
          <a:lstStyle/>
          <a:p>
            <a:pPr algn="ctr">
              <a:defRPr/>
            </a:pPr>
            <a:r>
              <a:rPr lang="en-US" sz="3600" b="1" dirty="0">
                <a:solidFill>
                  <a:schemeClr val="folHlink"/>
                </a:solidFill>
                <a:effectLst>
                  <a:outerShdw blurRad="38100" dist="38100" dir="2700000" algn="tl">
                    <a:srgbClr val="000000">
                      <a:alpha val="43137"/>
                    </a:srgbClr>
                  </a:outerShdw>
                </a:effectLst>
              </a:rPr>
              <a:t>Roads</a:t>
            </a:r>
          </a:p>
        </p:txBody>
      </p:sp>
      <p:sp>
        <p:nvSpPr>
          <p:cNvPr id="272391" name="Text Box 7"/>
          <p:cNvSpPr txBox="1">
            <a:spLocks noChangeArrowheads="1"/>
          </p:cNvSpPr>
          <p:nvPr/>
        </p:nvSpPr>
        <p:spPr bwMode="auto">
          <a:xfrm>
            <a:off x="0" y="3124200"/>
            <a:ext cx="9144000" cy="519113"/>
          </a:xfrm>
          <a:prstGeom prst="rect">
            <a:avLst/>
          </a:prstGeom>
          <a:noFill/>
          <a:ln w="9525">
            <a:noFill/>
            <a:miter lim="800000"/>
            <a:headEnd/>
            <a:tailEnd/>
          </a:ln>
        </p:spPr>
        <p:txBody>
          <a:bodyPr>
            <a:spAutoFit/>
          </a:bodyPr>
          <a:lstStyle/>
          <a:p>
            <a:r>
              <a:rPr lang="en-US" sz="2800" b="1" dirty="0">
                <a:solidFill>
                  <a:schemeClr val="folHlink"/>
                </a:solidFill>
              </a:rPr>
              <a:t>Kaahumanu Avenue built </a:t>
            </a:r>
            <a:r>
              <a:rPr lang="en-US" sz="2800" b="1" dirty="0" smtClean="0">
                <a:solidFill>
                  <a:schemeClr val="folHlink"/>
                </a:solidFill>
              </a:rPr>
              <a:t>pre-1959—now, over-capacity</a:t>
            </a:r>
            <a:r>
              <a:rPr lang="en-US" sz="2800" b="1" dirty="0">
                <a:solidFill>
                  <a:schemeClr val="folHlink"/>
                </a:solidFill>
              </a:rPr>
              <a:t>.</a:t>
            </a:r>
          </a:p>
        </p:txBody>
      </p:sp>
      <p:sp>
        <p:nvSpPr>
          <p:cNvPr id="272392" name="Text Box 8"/>
          <p:cNvSpPr txBox="1">
            <a:spLocks noChangeArrowheads="1"/>
          </p:cNvSpPr>
          <p:nvPr/>
        </p:nvSpPr>
        <p:spPr bwMode="auto">
          <a:xfrm>
            <a:off x="0" y="3733800"/>
            <a:ext cx="9372600" cy="519113"/>
          </a:xfrm>
          <a:prstGeom prst="rect">
            <a:avLst/>
          </a:prstGeom>
          <a:noFill/>
          <a:ln w="9525">
            <a:noFill/>
            <a:miter lim="800000"/>
            <a:headEnd/>
            <a:tailEnd/>
          </a:ln>
        </p:spPr>
        <p:txBody>
          <a:bodyPr>
            <a:spAutoFit/>
          </a:bodyPr>
          <a:lstStyle/>
          <a:p>
            <a:r>
              <a:rPr lang="en-US" sz="2800" b="1" dirty="0" err="1">
                <a:solidFill>
                  <a:schemeClr val="folHlink"/>
                </a:solidFill>
              </a:rPr>
              <a:t>Honoapiilani</a:t>
            </a:r>
            <a:r>
              <a:rPr lang="en-US" sz="2800" b="1" dirty="0">
                <a:solidFill>
                  <a:schemeClr val="folHlink"/>
                </a:solidFill>
              </a:rPr>
              <a:t> Highway </a:t>
            </a:r>
            <a:r>
              <a:rPr lang="en-US" sz="2800" b="1" dirty="0" smtClean="0">
                <a:solidFill>
                  <a:schemeClr val="folHlink"/>
                </a:solidFill>
              </a:rPr>
              <a:t>pre-1959—now, over-capacity</a:t>
            </a:r>
            <a:r>
              <a:rPr lang="en-US" sz="2800" b="1" dirty="0">
                <a:solidFill>
                  <a:schemeClr val="folHlink"/>
                </a:solidFill>
              </a:rPr>
              <a:t>.</a:t>
            </a:r>
          </a:p>
        </p:txBody>
      </p:sp>
      <p:sp>
        <p:nvSpPr>
          <p:cNvPr id="272393" name="Text Box 9"/>
          <p:cNvSpPr txBox="1">
            <a:spLocks noChangeArrowheads="1"/>
          </p:cNvSpPr>
          <p:nvPr/>
        </p:nvSpPr>
        <p:spPr bwMode="auto">
          <a:xfrm>
            <a:off x="0" y="4419600"/>
            <a:ext cx="9144000" cy="954107"/>
          </a:xfrm>
          <a:prstGeom prst="rect">
            <a:avLst/>
          </a:prstGeom>
          <a:noFill/>
          <a:ln w="9525">
            <a:noFill/>
            <a:miter lim="800000"/>
            <a:headEnd/>
            <a:tailEnd/>
          </a:ln>
        </p:spPr>
        <p:txBody>
          <a:bodyPr>
            <a:spAutoFit/>
          </a:bodyPr>
          <a:lstStyle/>
          <a:p>
            <a:r>
              <a:rPr lang="en-US" sz="2800" b="1" dirty="0" err="1">
                <a:solidFill>
                  <a:schemeClr val="folHlink"/>
                </a:solidFill>
              </a:rPr>
              <a:t>Pi’ilani</a:t>
            </a:r>
            <a:r>
              <a:rPr lang="en-US" sz="2800" b="1" dirty="0">
                <a:solidFill>
                  <a:schemeClr val="folHlink"/>
                </a:solidFill>
              </a:rPr>
              <a:t> Highway built </a:t>
            </a:r>
            <a:r>
              <a:rPr lang="en-US" sz="2800" b="1" dirty="0" smtClean="0">
                <a:solidFill>
                  <a:schemeClr val="folHlink"/>
                </a:solidFill>
              </a:rPr>
              <a:t>1981—if more South Maui development occurs, will be far beyond its capacity</a:t>
            </a:r>
            <a:r>
              <a:rPr lang="en-US" sz="2800" b="1" dirty="0">
                <a:solidFill>
                  <a:schemeClr val="folHlink"/>
                </a:solidFill>
              </a:rPr>
              <a:t>.</a:t>
            </a:r>
          </a:p>
        </p:txBody>
      </p:sp>
      <p:sp>
        <p:nvSpPr>
          <p:cNvPr id="272394" name="Text Box 10"/>
          <p:cNvSpPr txBox="1">
            <a:spLocks noChangeArrowheads="1"/>
          </p:cNvSpPr>
          <p:nvPr/>
        </p:nvSpPr>
        <p:spPr bwMode="auto">
          <a:xfrm>
            <a:off x="0" y="5410200"/>
            <a:ext cx="9144000" cy="946150"/>
          </a:xfrm>
          <a:prstGeom prst="rect">
            <a:avLst/>
          </a:prstGeom>
          <a:noFill/>
          <a:ln w="9525">
            <a:noFill/>
            <a:miter lim="800000"/>
            <a:headEnd/>
            <a:tailEnd/>
          </a:ln>
        </p:spPr>
        <p:txBody>
          <a:bodyPr>
            <a:spAutoFit/>
          </a:bodyPr>
          <a:lstStyle/>
          <a:p>
            <a:r>
              <a:rPr lang="en-US" sz="2800" b="1" dirty="0" err="1">
                <a:solidFill>
                  <a:schemeClr val="folHlink"/>
                </a:solidFill>
              </a:rPr>
              <a:t>Hana</a:t>
            </a:r>
            <a:r>
              <a:rPr lang="en-US" sz="2800" b="1" dirty="0">
                <a:solidFill>
                  <a:schemeClr val="folHlink"/>
                </a:solidFill>
              </a:rPr>
              <a:t> Highway built starting in 1930’s and </a:t>
            </a:r>
            <a:r>
              <a:rPr lang="en-US" sz="2800" b="1" dirty="0" smtClean="0">
                <a:solidFill>
                  <a:schemeClr val="folHlink"/>
                </a:solidFill>
              </a:rPr>
              <a:t>now over-capacity </a:t>
            </a:r>
            <a:r>
              <a:rPr lang="en-US" sz="2800" b="1" dirty="0">
                <a:solidFill>
                  <a:schemeClr val="folHlink"/>
                </a:solidFill>
              </a:rPr>
              <a:t>in </a:t>
            </a:r>
            <a:r>
              <a:rPr lang="en-US" sz="2800" b="1" dirty="0" smtClean="0">
                <a:solidFill>
                  <a:schemeClr val="folHlink"/>
                </a:solidFill>
              </a:rPr>
              <a:t>many </a:t>
            </a:r>
            <a:r>
              <a:rPr lang="en-US" sz="2800" b="1" dirty="0">
                <a:solidFill>
                  <a:schemeClr val="folHlink"/>
                </a:solidFill>
              </a:rPr>
              <a:t>segments.</a:t>
            </a:r>
          </a:p>
        </p:txBody>
      </p:sp>
    </p:spTree>
  </p:cSld>
  <p:clrMapOvr>
    <a:masterClrMapping/>
  </p:clrMapOvr>
  <p:transition spd="med" advTm="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1000"/>
                                  </p:stCondLst>
                                  <p:childTnLst>
                                    <p:set>
                                      <p:cBhvr>
                                        <p:cTn id="6" dur="1" fill="hold">
                                          <p:stCondLst>
                                            <p:cond delay="0"/>
                                          </p:stCondLst>
                                        </p:cTn>
                                        <p:tgtEl>
                                          <p:spTgt spid="272391"/>
                                        </p:tgtEl>
                                        <p:attrNameLst>
                                          <p:attrName>style.visibility</p:attrName>
                                        </p:attrNameLst>
                                      </p:cBhvr>
                                      <p:to>
                                        <p:strVal val="visible"/>
                                      </p:to>
                                    </p:set>
                                    <p:anim calcmode="lin" valueType="num">
                                      <p:cBhvr>
                                        <p:cTn id="7" dur="1000" fill="hold"/>
                                        <p:tgtEl>
                                          <p:spTgt spid="272391"/>
                                        </p:tgtEl>
                                        <p:attrNameLst>
                                          <p:attrName>ppt_w</p:attrName>
                                        </p:attrNameLst>
                                      </p:cBhvr>
                                      <p:tavLst>
                                        <p:tav tm="0">
                                          <p:val>
                                            <p:fltVal val="0"/>
                                          </p:val>
                                        </p:tav>
                                        <p:tav tm="100000">
                                          <p:val>
                                            <p:strVal val="#ppt_w"/>
                                          </p:val>
                                        </p:tav>
                                      </p:tavLst>
                                    </p:anim>
                                    <p:anim calcmode="lin" valueType="num">
                                      <p:cBhvr>
                                        <p:cTn id="8" dur="1000" fill="hold"/>
                                        <p:tgtEl>
                                          <p:spTgt spid="272391"/>
                                        </p:tgtEl>
                                        <p:attrNameLst>
                                          <p:attrName>ppt_h</p:attrName>
                                        </p:attrNameLst>
                                      </p:cBhvr>
                                      <p:tavLst>
                                        <p:tav tm="0">
                                          <p:val>
                                            <p:fltVal val="0"/>
                                          </p:val>
                                        </p:tav>
                                        <p:tav tm="100000">
                                          <p:val>
                                            <p:strVal val="#ppt_h"/>
                                          </p:val>
                                        </p:tav>
                                      </p:tavLst>
                                    </p:anim>
                                    <p:animEffect transition="in" filter="fade">
                                      <p:cBhvr>
                                        <p:cTn id="9" dur="1000"/>
                                        <p:tgtEl>
                                          <p:spTgt spid="272391"/>
                                        </p:tgtEl>
                                      </p:cBhvr>
                                    </p:animEffect>
                                  </p:childTnLst>
                                </p:cTn>
                              </p:par>
                            </p:childTnLst>
                          </p:cTn>
                        </p:par>
                        <p:par>
                          <p:cTn id="10" fill="hold">
                            <p:stCondLst>
                              <p:cond delay="2000"/>
                            </p:stCondLst>
                            <p:childTnLst>
                              <p:par>
                                <p:cTn id="11" presetID="53" presetClass="entr" presetSubtype="0" fill="hold" grpId="0" nodeType="afterEffect">
                                  <p:stCondLst>
                                    <p:cond delay="1000"/>
                                  </p:stCondLst>
                                  <p:childTnLst>
                                    <p:set>
                                      <p:cBhvr>
                                        <p:cTn id="12" dur="1" fill="hold">
                                          <p:stCondLst>
                                            <p:cond delay="0"/>
                                          </p:stCondLst>
                                        </p:cTn>
                                        <p:tgtEl>
                                          <p:spTgt spid="272392"/>
                                        </p:tgtEl>
                                        <p:attrNameLst>
                                          <p:attrName>style.visibility</p:attrName>
                                        </p:attrNameLst>
                                      </p:cBhvr>
                                      <p:to>
                                        <p:strVal val="visible"/>
                                      </p:to>
                                    </p:set>
                                    <p:anim calcmode="lin" valueType="num">
                                      <p:cBhvr>
                                        <p:cTn id="13" dur="1000" fill="hold"/>
                                        <p:tgtEl>
                                          <p:spTgt spid="272392"/>
                                        </p:tgtEl>
                                        <p:attrNameLst>
                                          <p:attrName>ppt_w</p:attrName>
                                        </p:attrNameLst>
                                      </p:cBhvr>
                                      <p:tavLst>
                                        <p:tav tm="0">
                                          <p:val>
                                            <p:fltVal val="0"/>
                                          </p:val>
                                        </p:tav>
                                        <p:tav tm="100000">
                                          <p:val>
                                            <p:strVal val="#ppt_w"/>
                                          </p:val>
                                        </p:tav>
                                      </p:tavLst>
                                    </p:anim>
                                    <p:anim calcmode="lin" valueType="num">
                                      <p:cBhvr>
                                        <p:cTn id="14" dur="1000" fill="hold"/>
                                        <p:tgtEl>
                                          <p:spTgt spid="272392"/>
                                        </p:tgtEl>
                                        <p:attrNameLst>
                                          <p:attrName>ppt_h</p:attrName>
                                        </p:attrNameLst>
                                      </p:cBhvr>
                                      <p:tavLst>
                                        <p:tav tm="0">
                                          <p:val>
                                            <p:fltVal val="0"/>
                                          </p:val>
                                        </p:tav>
                                        <p:tav tm="100000">
                                          <p:val>
                                            <p:strVal val="#ppt_h"/>
                                          </p:val>
                                        </p:tav>
                                      </p:tavLst>
                                    </p:anim>
                                    <p:animEffect transition="in" filter="fade">
                                      <p:cBhvr>
                                        <p:cTn id="15" dur="1000"/>
                                        <p:tgtEl>
                                          <p:spTgt spid="272392"/>
                                        </p:tgtEl>
                                      </p:cBhvr>
                                    </p:animEffect>
                                  </p:childTnLst>
                                </p:cTn>
                              </p:par>
                            </p:childTnLst>
                          </p:cTn>
                        </p:par>
                        <p:par>
                          <p:cTn id="16" fill="hold">
                            <p:stCondLst>
                              <p:cond delay="4000"/>
                            </p:stCondLst>
                            <p:childTnLst>
                              <p:par>
                                <p:cTn id="17" presetID="53" presetClass="entr" presetSubtype="0" fill="hold" grpId="0" nodeType="afterEffect">
                                  <p:stCondLst>
                                    <p:cond delay="1000"/>
                                  </p:stCondLst>
                                  <p:childTnLst>
                                    <p:set>
                                      <p:cBhvr>
                                        <p:cTn id="18" dur="1" fill="hold">
                                          <p:stCondLst>
                                            <p:cond delay="0"/>
                                          </p:stCondLst>
                                        </p:cTn>
                                        <p:tgtEl>
                                          <p:spTgt spid="272393"/>
                                        </p:tgtEl>
                                        <p:attrNameLst>
                                          <p:attrName>style.visibility</p:attrName>
                                        </p:attrNameLst>
                                      </p:cBhvr>
                                      <p:to>
                                        <p:strVal val="visible"/>
                                      </p:to>
                                    </p:set>
                                    <p:anim calcmode="lin" valueType="num">
                                      <p:cBhvr>
                                        <p:cTn id="19" dur="1000" fill="hold"/>
                                        <p:tgtEl>
                                          <p:spTgt spid="272393"/>
                                        </p:tgtEl>
                                        <p:attrNameLst>
                                          <p:attrName>ppt_w</p:attrName>
                                        </p:attrNameLst>
                                      </p:cBhvr>
                                      <p:tavLst>
                                        <p:tav tm="0">
                                          <p:val>
                                            <p:fltVal val="0"/>
                                          </p:val>
                                        </p:tav>
                                        <p:tav tm="100000">
                                          <p:val>
                                            <p:strVal val="#ppt_w"/>
                                          </p:val>
                                        </p:tav>
                                      </p:tavLst>
                                    </p:anim>
                                    <p:anim calcmode="lin" valueType="num">
                                      <p:cBhvr>
                                        <p:cTn id="20" dur="1000" fill="hold"/>
                                        <p:tgtEl>
                                          <p:spTgt spid="272393"/>
                                        </p:tgtEl>
                                        <p:attrNameLst>
                                          <p:attrName>ppt_h</p:attrName>
                                        </p:attrNameLst>
                                      </p:cBhvr>
                                      <p:tavLst>
                                        <p:tav tm="0">
                                          <p:val>
                                            <p:fltVal val="0"/>
                                          </p:val>
                                        </p:tav>
                                        <p:tav tm="100000">
                                          <p:val>
                                            <p:strVal val="#ppt_h"/>
                                          </p:val>
                                        </p:tav>
                                      </p:tavLst>
                                    </p:anim>
                                    <p:animEffect transition="in" filter="fade">
                                      <p:cBhvr>
                                        <p:cTn id="21" dur="1000"/>
                                        <p:tgtEl>
                                          <p:spTgt spid="272393"/>
                                        </p:tgtEl>
                                      </p:cBhvr>
                                    </p:animEffect>
                                  </p:childTnLst>
                                </p:cTn>
                              </p:par>
                            </p:childTnLst>
                          </p:cTn>
                        </p:par>
                        <p:par>
                          <p:cTn id="22" fill="hold">
                            <p:stCondLst>
                              <p:cond delay="6000"/>
                            </p:stCondLst>
                            <p:childTnLst>
                              <p:par>
                                <p:cTn id="23" presetID="53" presetClass="entr" presetSubtype="0" fill="hold" grpId="0" nodeType="afterEffect">
                                  <p:stCondLst>
                                    <p:cond delay="1000"/>
                                  </p:stCondLst>
                                  <p:childTnLst>
                                    <p:set>
                                      <p:cBhvr>
                                        <p:cTn id="24" dur="1" fill="hold">
                                          <p:stCondLst>
                                            <p:cond delay="0"/>
                                          </p:stCondLst>
                                        </p:cTn>
                                        <p:tgtEl>
                                          <p:spTgt spid="272394"/>
                                        </p:tgtEl>
                                        <p:attrNameLst>
                                          <p:attrName>style.visibility</p:attrName>
                                        </p:attrNameLst>
                                      </p:cBhvr>
                                      <p:to>
                                        <p:strVal val="visible"/>
                                      </p:to>
                                    </p:set>
                                    <p:anim calcmode="lin" valueType="num">
                                      <p:cBhvr>
                                        <p:cTn id="25" dur="1000" fill="hold"/>
                                        <p:tgtEl>
                                          <p:spTgt spid="272394"/>
                                        </p:tgtEl>
                                        <p:attrNameLst>
                                          <p:attrName>ppt_w</p:attrName>
                                        </p:attrNameLst>
                                      </p:cBhvr>
                                      <p:tavLst>
                                        <p:tav tm="0">
                                          <p:val>
                                            <p:fltVal val="0"/>
                                          </p:val>
                                        </p:tav>
                                        <p:tav tm="100000">
                                          <p:val>
                                            <p:strVal val="#ppt_w"/>
                                          </p:val>
                                        </p:tav>
                                      </p:tavLst>
                                    </p:anim>
                                    <p:anim calcmode="lin" valueType="num">
                                      <p:cBhvr>
                                        <p:cTn id="26" dur="1000" fill="hold"/>
                                        <p:tgtEl>
                                          <p:spTgt spid="272394"/>
                                        </p:tgtEl>
                                        <p:attrNameLst>
                                          <p:attrName>ppt_h</p:attrName>
                                        </p:attrNameLst>
                                      </p:cBhvr>
                                      <p:tavLst>
                                        <p:tav tm="0">
                                          <p:val>
                                            <p:fltVal val="0"/>
                                          </p:val>
                                        </p:tav>
                                        <p:tav tm="100000">
                                          <p:val>
                                            <p:strVal val="#ppt_h"/>
                                          </p:val>
                                        </p:tav>
                                      </p:tavLst>
                                    </p:anim>
                                    <p:animEffect transition="in" filter="fade">
                                      <p:cBhvr>
                                        <p:cTn id="27" dur="1000"/>
                                        <p:tgtEl>
                                          <p:spTgt spid="272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1" grpId="0"/>
      <p:bldP spid="272392" grpId="0"/>
      <p:bldP spid="272393" grpId="0"/>
      <p:bldP spid="27239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457200" y="0"/>
            <a:ext cx="8229600" cy="914400"/>
          </a:xfrm>
        </p:spPr>
        <p:txBody>
          <a:bodyPr/>
          <a:lstStyle/>
          <a:p>
            <a:pPr algn="ctr" eaLnBrk="1" hangingPunct="1">
              <a:defRPr/>
            </a:pPr>
            <a:r>
              <a:rPr lang="en-US" sz="4800" dirty="0" smtClean="0">
                <a:effectLst>
                  <a:outerShdw blurRad="38100" dist="38100" dir="2700000" algn="tl">
                    <a:srgbClr val="000000">
                      <a:alpha val="43137"/>
                    </a:srgbClr>
                  </a:outerShdw>
                </a:effectLst>
              </a:rPr>
              <a:t>Inadequate Infrastructure</a:t>
            </a:r>
          </a:p>
        </p:txBody>
      </p:sp>
      <p:sp>
        <p:nvSpPr>
          <p:cNvPr id="77827" name="Text Box 3"/>
          <p:cNvSpPr txBox="1">
            <a:spLocks noChangeArrowheads="1"/>
          </p:cNvSpPr>
          <p:nvPr/>
        </p:nvSpPr>
        <p:spPr bwMode="auto">
          <a:xfrm>
            <a:off x="762000" y="762000"/>
            <a:ext cx="7407275" cy="641350"/>
          </a:xfrm>
          <a:prstGeom prst="rect">
            <a:avLst/>
          </a:prstGeom>
          <a:noFill/>
          <a:ln w="9525">
            <a:noFill/>
            <a:miter lim="800000"/>
            <a:headEnd/>
            <a:tailEnd/>
          </a:ln>
        </p:spPr>
        <p:txBody>
          <a:bodyPr>
            <a:spAutoFit/>
          </a:bodyPr>
          <a:lstStyle/>
          <a:p>
            <a:pPr algn="ctr"/>
            <a:r>
              <a:rPr lang="en-US" sz="3600" b="1">
                <a:solidFill>
                  <a:schemeClr val="accent1"/>
                </a:solidFill>
              </a:rPr>
              <a:t>Water</a:t>
            </a:r>
          </a:p>
        </p:txBody>
      </p:sp>
      <p:sp>
        <p:nvSpPr>
          <p:cNvPr id="77828" name="Text Box 4"/>
          <p:cNvSpPr txBox="1">
            <a:spLocks noChangeArrowheads="1"/>
          </p:cNvSpPr>
          <p:nvPr/>
        </p:nvSpPr>
        <p:spPr bwMode="auto">
          <a:xfrm>
            <a:off x="762000" y="1524000"/>
            <a:ext cx="7407275" cy="641350"/>
          </a:xfrm>
          <a:prstGeom prst="rect">
            <a:avLst/>
          </a:prstGeom>
          <a:noFill/>
          <a:ln w="9525">
            <a:noFill/>
            <a:miter lim="800000"/>
            <a:headEnd/>
            <a:tailEnd/>
          </a:ln>
        </p:spPr>
        <p:txBody>
          <a:bodyPr>
            <a:spAutoFit/>
          </a:bodyPr>
          <a:lstStyle/>
          <a:p>
            <a:pPr algn="ctr"/>
            <a:r>
              <a:rPr lang="en-US" sz="3600" b="1">
                <a:solidFill>
                  <a:schemeClr val="accent1"/>
                </a:solidFill>
              </a:rPr>
              <a:t>Sewage Treatment</a:t>
            </a:r>
          </a:p>
        </p:txBody>
      </p:sp>
      <p:sp>
        <p:nvSpPr>
          <p:cNvPr id="77829" name="Text Box 5"/>
          <p:cNvSpPr txBox="1">
            <a:spLocks noChangeArrowheads="1"/>
          </p:cNvSpPr>
          <p:nvPr/>
        </p:nvSpPr>
        <p:spPr bwMode="auto">
          <a:xfrm>
            <a:off x="762000" y="1981200"/>
            <a:ext cx="7407275" cy="641350"/>
          </a:xfrm>
          <a:prstGeom prst="rect">
            <a:avLst/>
          </a:prstGeom>
          <a:noFill/>
          <a:ln w="9525">
            <a:noFill/>
            <a:miter lim="800000"/>
            <a:headEnd/>
            <a:tailEnd/>
          </a:ln>
        </p:spPr>
        <p:txBody>
          <a:bodyPr>
            <a:spAutoFit/>
          </a:bodyPr>
          <a:lstStyle/>
          <a:p>
            <a:pPr algn="ctr"/>
            <a:r>
              <a:rPr lang="en-US" sz="3600" b="1">
                <a:solidFill>
                  <a:schemeClr val="accent1"/>
                </a:solidFill>
              </a:rPr>
              <a:t>Schools</a:t>
            </a:r>
          </a:p>
        </p:txBody>
      </p:sp>
      <p:sp>
        <p:nvSpPr>
          <p:cNvPr id="77830" name="Text Box 6"/>
          <p:cNvSpPr txBox="1">
            <a:spLocks noChangeArrowheads="1"/>
          </p:cNvSpPr>
          <p:nvPr/>
        </p:nvSpPr>
        <p:spPr bwMode="auto">
          <a:xfrm>
            <a:off x="762000" y="2590800"/>
            <a:ext cx="7407275" cy="641350"/>
          </a:xfrm>
          <a:prstGeom prst="rect">
            <a:avLst/>
          </a:prstGeom>
          <a:noFill/>
          <a:ln w="9525">
            <a:noFill/>
            <a:miter lim="800000"/>
            <a:headEnd/>
            <a:tailEnd/>
          </a:ln>
        </p:spPr>
        <p:txBody>
          <a:bodyPr>
            <a:spAutoFit/>
          </a:bodyPr>
          <a:lstStyle/>
          <a:p>
            <a:pPr algn="ctr"/>
            <a:r>
              <a:rPr lang="en-US" sz="3600" b="1">
                <a:solidFill>
                  <a:schemeClr val="accent1"/>
                </a:solidFill>
              </a:rPr>
              <a:t>Roads</a:t>
            </a:r>
          </a:p>
        </p:txBody>
      </p:sp>
      <p:sp>
        <p:nvSpPr>
          <p:cNvPr id="274439" name="Text Box 7"/>
          <p:cNvSpPr txBox="1">
            <a:spLocks noChangeArrowheads="1"/>
          </p:cNvSpPr>
          <p:nvPr/>
        </p:nvSpPr>
        <p:spPr bwMode="auto">
          <a:xfrm>
            <a:off x="0" y="3124200"/>
            <a:ext cx="9144000" cy="641350"/>
          </a:xfrm>
          <a:prstGeom prst="rect">
            <a:avLst/>
          </a:prstGeom>
          <a:noFill/>
          <a:ln w="9525">
            <a:noFill/>
            <a:miter lim="800000"/>
            <a:headEnd/>
            <a:tailEnd/>
          </a:ln>
        </p:spPr>
        <p:txBody>
          <a:bodyPr>
            <a:spAutoFit/>
          </a:bodyPr>
          <a:lstStyle/>
          <a:p>
            <a:pPr algn="ctr">
              <a:defRPr/>
            </a:pPr>
            <a:r>
              <a:rPr lang="en-US" sz="3600" b="1" dirty="0">
                <a:solidFill>
                  <a:schemeClr val="folHlink"/>
                </a:solidFill>
                <a:effectLst>
                  <a:outerShdw blurRad="38100" dist="38100" dir="2700000" algn="tl">
                    <a:srgbClr val="000000">
                      <a:alpha val="43137"/>
                    </a:srgbClr>
                  </a:outerShdw>
                </a:effectLst>
              </a:rPr>
              <a:t>Harbors, Government &amp; Hospitals</a:t>
            </a:r>
          </a:p>
        </p:txBody>
      </p:sp>
      <p:sp>
        <p:nvSpPr>
          <p:cNvPr id="274440" name="Text Box 8"/>
          <p:cNvSpPr txBox="1">
            <a:spLocks noChangeArrowheads="1"/>
          </p:cNvSpPr>
          <p:nvPr/>
        </p:nvSpPr>
        <p:spPr bwMode="auto">
          <a:xfrm>
            <a:off x="0" y="3733800"/>
            <a:ext cx="9144000" cy="519113"/>
          </a:xfrm>
          <a:prstGeom prst="rect">
            <a:avLst/>
          </a:prstGeom>
          <a:noFill/>
          <a:ln w="9525">
            <a:noFill/>
            <a:miter lim="800000"/>
            <a:headEnd/>
            <a:tailEnd/>
          </a:ln>
        </p:spPr>
        <p:txBody>
          <a:bodyPr>
            <a:spAutoFit/>
          </a:bodyPr>
          <a:lstStyle/>
          <a:p>
            <a:r>
              <a:rPr lang="en-US" sz="2800" b="1">
                <a:solidFill>
                  <a:schemeClr val="folHlink"/>
                </a:solidFill>
              </a:rPr>
              <a:t>Kahului Harbor dates to 1900’s and is nearing capacity.</a:t>
            </a:r>
          </a:p>
        </p:txBody>
      </p:sp>
      <p:sp>
        <p:nvSpPr>
          <p:cNvPr id="274441" name="Text Box 9"/>
          <p:cNvSpPr txBox="1">
            <a:spLocks noChangeArrowheads="1"/>
          </p:cNvSpPr>
          <p:nvPr/>
        </p:nvSpPr>
        <p:spPr bwMode="auto">
          <a:xfrm>
            <a:off x="0" y="4419600"/>
            <a:ext cx="9144000" cy="946150"/>
          </a:xfrm>
          <a:prstGeom prst="rect">
            <a:avLst/>
          </a:prstGeom>
          <a:noFill/>
          <a:ln w="9525">
            <a:noFill/>
            <a:miter lim="800000"/>
            <a:headEnd/>
            <a:tailEnd/>
          </a:ln>
        </p:spPr>
        <p:txBody>
          <a:bodyPr>
            <a:spAutoFit/>
          </a:bodyPr>
          <a:lstStyle/>
          <a:p>
            <a:r>
              <a:rPr lang="en-US" sz="2800" b="1">
                <a:solidFill>
                  <a:schemeClr val="folHlink"/>
                </a:solidFill>
              </a:rPr>
              <a:t>County offices newest building is almost 40 years old and way over-capacity.</a:t>
            </a:r>
          </a:p>
        </p:txBody>
      </p:sp>
      <p:sp>
        <p:nvSpPr>
          <p:cNvPr id="274442" name="Text Box 10"/>
          <p:cNvSpPr txBox="1">
            <a:spLocks noChangeArrowheads="1"/>
          </p:cNvSpPr>
          <p:nvPr/>
        </p:nvSpPr>
        <p:spPr bwMode="auto">
          <a:xfrm>
            <a:off x="0" y="5638800"/>
            <a:ext cx="9144000" cy="946150"/>
          </a:xfrm>
          <a:prstGeom prst="rect">
            <a:avLst/>
          </a:prstGeom>
          <a:noFill/>
          <a:ln w="9525">
            <a:noFill/>
            <a:miter lim="800000"/>
            <a:headEnd/>
            <a:tailEnd/>
          </a:ln>
        </p:spPr>
        <p:txBody>
          <a:bodyPr>
            <a:spAutoFit/>
          </a:bodyPr>
          <a:lstStyle/>
          <a:p>
            <a:r>
              <a:rPr lang="en-US" sz="2800" b="1" dirty="0">
                <a:solidFill>
                  <a:schemeClr val="folHlink"/>
                </a:solidFill>
              </a:rPr>
              <a:t>Maui Memorial Hospital main building constructed in 1952; no current </a:t>
            </a:r>
            <a:r>
              <a:rPr lang="en-US" sz="2800" b="1" dirty="0" smtClean="0">
                <a:solidFill>
                  <a:schemeClr val="folHlink"/>
                </a:solidFill>
              </a:rPr>
              <a:t>South or West </a:t>
            </a:r>
            <a:r>
              <a:rPr lang="en-US" sz="2800" b="1" dirty="0">
                <a:solidFill>
                  <a:schemeClr val="folHlink"/>
                </a:solidFill>
              </a:rPr>
              <a:t>Maui facilities.</a:t>
            </a:r>
          </a:p>
        </p:txBody>
      </p:sp>
    </p:spTree>
  </p:cSld>
  <p:clrMapOvr>
    <a:masterClrMapping/>
  </p:clrMapOvr>
  <p:transition spd="med" advTm="8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1000"/>
                                  </p:stCondLst>
                                  <p:childTnLst>
                                    <p:set>
                                      <p:cBhvr>
                                        <p:cTn id="6" dur="1" fill="hold">
                                          <p:stCondLst>
                                            <p:cond delay="0"/>
                                          </p:stCondLst>
                                        </p:cTn>
                                        <p:tgtEl>
                                          <p:spTgt spid="274440"/>
                                        </p:tgtEl>
                                        <p:attrNameLst>
                                          <p:attrName>style.visibility</p:attrName>
                                        </p:attrNameLst>
                                      </p:cBhvr>
                                      <p:to>
                                        <p:strVal val="visible"/>
                                      </p:to>
                                    </p:set>
                                    <p:anim calcmode="lin" valueType="num">
                                      <p:cBhvr>
                                        <p:cTn id="7" dur="1000" fill="hold"/>
                                        <p:tgtEl>
                                          <p:spTgt spid="274440"/>
                                        </p:tgtEl>
                                        <p:attrNameLst>
                                          <p:attrName>ppt_w</p:attrName>
                                        </p:attrNameLst>
                                      </p:cBhvr>
                                      <p:tavLst>
                                        <p:tav tm="0">
                                          <p:val>
                                            <p:fltVal val="0"/>
                                          </p:val>
                                        </p:tav>
                                        <p:tav tm="100000">
                                          <p:val>
                                            <p:strVal val="#ppt_w"/>
                                          </p:val>
                                        </p:tav>
                                      </p:tavLst>
                                    </p:anim>
                                    <p:anim calcmode="lin" valueType="num">
                                      <p:cBhvr>
                                        <p:cTn id="8" dur="1000" fill="hold"/>
                                        <p:tgtEl>
                                          <p:spTgt spid="274440"/>
                                        </p:tgtEl>
                                        <p:attrNameLst>
                                          <p:attrName>ppt_h</p:attrName>
                                        </p:attrNameLst>
                                      </p:cBhvr>
                                      <p:tavLst>
                                        <p:tav tm="0">
                                          <p:val>
                                            <p:fltVal val="0"/>
                                          </p:val>
                                        </p:tav>
                                        <p:tav tm="100000">
                                          <p:val>
                                            <p:strVal val="#ppt_h"/>
                                          </p:val>
                                        </p:tav>
                                      </p:tavLst>
                                    </p:anim>
                                    <p:animEffect transition="in" filter="fade">
                                      <p:cBhvr>
                                        <p:cTn id="9" dur="1000"/>
                                        <p:tgtEl>
                                          <p:spTgt spid="274440"/>
                                        </p:tgtEl>
                                      </p:cBhvr>
                                    </p:animEffect>
                                  </p:childTnLst>
                                </p:cTn>
                              </p:par>
                            </p:childTnLst>
                          </p:cTn>
                        </p:par>
                        <p:par>
                          <p:cTn id="10" fill="hold">
                            <p:stCondLst>
                              <p:cond delay="2000"/>
                            </p:stCondLst>
                            <p:childTnLst>
                              <p:par>
                                <p:cTn id="11" presetID="53" presetClass="entr" presetSubtype="0" fill="hold" grpId="0" nodeType="afterEffect">
                                  <p:stCondLst>
                                    <p:cond delay="1000"/>
                                  </p:stCondLst>
                                  <p:childTnLst>
                                    <p:set>
                                      <p:cBhvr>
                                        <p:cTn id="12" dur="1" fill="hold">
                                          <p:stCondLst>
                                            <p:cond delay="0"/>
                                          </p:stCondLst>
                                        </p:cTn>
                                        <p:tgtEl>
                                          <p:spTgt spid="274441"/>
                                        </p:tgtEl>
                                        <p:attrNameLst>
                                          <p:attrName>style.visibility</p:attrName>
                                        </p:attrNameLst>
                                      </p:cBhvr>
                                      <p:to>
                                        <p:strVal val="visible"/>
                                      </p:to>
                                    </p:set>
                                    <p:anim calcmode="lin" valueType="num">
                                      <p:cBhvr>
                                        <p:cTn id="13" dur="1000" fill="hold"/>
                                        <p:tgtEl>
                                          <p:spTgt spid="274441"/>
                                        </p:tgtEl>
                                        <p:attrNameLst>
                                          <p:attrName>ppt_w</p:attrName>
                                        </p:attrNameLst>
                                      </p:cBhvr>
                                      <p:tavLst>
                                        <p:tav tm="0">
                                          <p:val>
                                            <p:fltVal val="0"/>
                                          </p:val>
                                        </p:tav>
                                        <p:tav tm="100000">
                                          <p:val>
                                            <p:strVal val="#ppt_w"/>
                                          </p:val>
                                        </p:tav>
                                      </p:tavLst>
                                    </p:anim>
                                    <p:anim calcmode="lin" valueType="num">
                                      <p:cBhvr>
                                        <p:cTn id="14" dur="1000" fill="hold"/>
                                        <p:tgtEl>
                                          <p:spTgt spid="274441"/>
                                        </p:tgtEl>
                                        <p:attrNameLst>
                                          <p:attrName>ppt_h</p:attrName>
                                        </p:attrNameLst>
                                      </p:cBhvr>
                                      <p:tavLst>
                                        <p:tav tm="0">
                                          <p:val>
                                            <p:fltVal val="0"/>
                                          </p:val>
                                        </p:tav>
                                        <p:tav tm="100000">
                                          <p:val>
                                            <p:strVal val="#ppt_h"/>
                                          </p:val>
                                        </p:tav>
                                      </p:tavLst>
                                    </p:anim>
                                    <p:animEffect transition="in" filter="fade">
                                      <p:cBhvr>
                                        <p:cTn id="15" dur="1000"/>
                                        <p:tgtEl>
                                          <p:spTgt spid="274441"/>
                                        </p:tgtEl>
                                      </p:cBhvr>
                                    </p:animEffect>
                                  </p:childTnLst>
                                </p:cTn>
                              </p:par>
                            </p:childTnLst>
                          </p:cTn>
                        </p:par>
                        <p:par>
                          <p:cTn id="16" fill="hold">
                            <p:stCondLst>
                              <p:cond delay="4000"/>
                            </p:stCondLst>
                            <p:childTnLst>
                              <p:par>
                                <p:cTn id="17" presetID="53" presetClass="entr" presetSubtype="0" fill="hold" grpId="0" nodeType="afterEffect">
                                  <p:stCondLst>
                                    <p:cond delay="1000"/>
                                  </p:stCondLst>
                                  <p:childTnLst>
                                    <p:set>
                                      <p:cBhvr>
                                        <p:cTn id="18" dur="1" fill="hold">
                                          <p:stCondLst>
                                            <p:cond delay="0"/>
                                          </p:stCondLst>
                                        </p:cTn>
                                        <p:tgtEl>
                                          <p:spTgt spid="274442"/>
                                        </p:tgtEl>
                                        <p:attrNameLst>
                                          <p:attrName>style.visibility</p:attrName>
                                        </p:attrNameLst>
                                      </p:cBhvr>
                                      <p:to>
                                        <p:strVal val="visible"/>
                                      </p:to>
                                    </p:set>
                                    <p:anim calcmode="lin" valueType="num">
                                      <p:cBhvr>
                                        <p:cTn id="19" dur="1000" fill="hold"/>
                                        <p:tgtEl>
                                          <p:spTgt spid="274442"/>
                                        </p:tgtEl>
                                        <p:attrNameLst>
                                          <p:attrName>ppt_w</p:attrName>
                                        </p:attrNameLst>
                                      </p:cBhvr>
                                      <p:tavLst>
                                        <p:tav tm="0">
                                          <p:val>
                                            <p:fltVal val="0"/>
                                          </p:val>
                                        </p:tav>
                                        <p:tav tm="100000">
                                          <p:val>
                                            <p:strVal val="#ppt_w"/>
                                          </p:val>
                                        </p:tav>
                                      </p:tavLst>
                                    </p:anim>
                                    <p:anim calcmode="lin" valueType="num">
                                      <p:cBhvr>
                                        <p:cTn id="20" dur="1000" fill="hold"/>
                                        <p:tgtEl>
                                          <p:spTgt spid="274442"/>
                                        </p:tgtEl>
                                        <p:attrNameLst>
                                          <p:attrName>ppt_h</p:attrName>
                                        </p:attrNameLst>
                                      </p:cBhvr>
                                      <p:tavLst>
                                        <p:tav tm="0">
                                          <p:val>
                                            <p:fltVal val="0"/>
                                          </p:val>
                                        </p:tav>
                                        <p:tav tm="100000">
                                          <p:val>
                                            <p:strVal val="#ppt_h"/>
                                          </p:val>
                                        </p:tav>
                                      </p:tavLst>
                                    </p:anim>
                                    <p:animEffect transition="in" filter="fade">
                                      <p:cBhvr>
                                        <p:cTn id="21" dur="1000"/>
                                        <p:tgtEl>
                                          <p:spTgt spid="27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40" grpId="0"/>
      <p:bldP spid="274441" grpId="0"/>
      <p:bldP spid="27444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sz="half" idx="1"/>
          </p:nvPr>
        </p:nvSpPr>
        <p:spPr>
          <a:xfrm>
            <a:off x="0" y="0"/>
            <a:ext cx="9144000" cy="762000"/>
          </a:xfrm>
        </p:spPr>
        <p:txBody>
          <a:bodyPr/>
          <a:lstStyle/>
          <a:p>
            <a:pPr marL="0" indent="0" algn="ctr" eaLnBrk="1" hangingPunct="1">
              <a:defRPr/>
            </a:pPr>
            <a:r>
              <a:rPr lang="en-US" sz="4400" dirty="0" smtClean="0">
                <a:effectLst>
                  <a:outerShdw blurRad="38100" dist="38100" dir="2700000" algn="tl">
                    <a:srgbClr val="000000">
                      <a:alpha val="43137"/>
                    </a:srgbClr>
                  </a:outerShdw>
                </a:effectLst>
              </a:rPr>
              <a:t>Inadequate Infrastructure</a:t>
            </a:r>
          </a:p>
        </p:txBody>
      </p:sp>
      <p:sp>
        <p:nvSpPr>
          <p:cNvPr id="247811" name="Text Box 3"/>
          <p:cNvSpPr txBox="1">
            <a:spLocks noChangeArrowheads="1"/>
          </p:cNvSpPr>
          <p:nvPr/>
        </p:nvSpPr>
        <p:spPr bwMode="auto">
          <a:xfrm>
            <a:off x="838200" y="1828800"/>
            <a:ext cx="7407275" cy="641350"/>
          </a:xfrm>
          <a:prstGeom prst="rect">
            <a:avLst/>
          </a:prstGeom>
          <a:noFill/>
          <a:ln w="9525">
            <a:noFill/>
            <a:miter lim="800000"/>
            <a:headEnd/>
            <a:tailEnd/>
          </a:ln>
        </p:spPr>
        <p:txBody>
          <a:bodyPr>
            <a:spAutoFit/>
          </a:bodyPr>
          <a:lstStyle/>
          <a:p>
            <a:pPr algn="ctr">
              <a:defRPr/>
            </a:pPr>
            <a:r>
              <a:rPr lang="en-US" sz="3600" b="1" dirty="0">
                <a:solidFill>
                  <a:schemeClr val="folHlink"/>
                </a:solidFill>
                <a:effectLst>
                  <a:outerShdw blurRad="38100" dist="38100" dir="2700000" algn="tl">
                    <a:srgbClr val="000000">
                      <a:alpha val="43137"/>
                    </a:srgbClr>
                  </a:outerShdw>
                </a:effectLst>
              </a:rPr>
              <a:t>Parks &amp; Recreation</a:t>
            </a:r>
          </a:p>
        </p:txBody>
      </p:sp>
      <p:sp>
        <p:nvSpPr>
          <p:cNvPr id="247817" name="Text Box 9"/>
          <p:cNvSpPr txBox="1">
            <a:spLocks noChangeArrowheads="1"/>
          </p:cNvSpPr>
          <p:nvPr/>
        </p:nvSpPr>
        <p:spPr bwMode="auto">
          <a:xfrm>
            <a:off x="0" y="2819400"/>
            <a:ext cx="9144000" cy="1815882"/>
          </a:xfrm>
          <a:prstGeom prst="rect">
            <a:avLst/>
          </a:prstGeom>
          <a:noFill/>
          <a:ln w="9525">
            <a:noFill/>
            <a:miter lim="800000"/>
            <a:headEnd/>
            <a:tailEnd/>
          </a:ln>
        </p:spPr>
        <p:txBody>
          <a:bodyPr>
            <a:spAutoFit/>
          </a:bodyPr>
          <a:lstStyle/>
          <a:p>
            <a:r>
              <a:rPr lang="en-US" sz="2800" b="1" dirty="0">
                <a:solidFill>
                  <a:schemeClr val="folHlink"/>
                </a:solidFill>
              </a:rPr>
              <a:t>Existing acreage already over 60% below current demands and by 2030 may be nearly 275% below predicted demands</a:t>
            </a:r>
            <a:r>
              <a:rPr lang="en-US" sz="2800" b="1" dirty="0" smtClean="0">
                <a:solidFill>
                  <a:schemeClr val="folHlink"/>
                </a:solidFill>
              </a:rPr>
              <a:t>. Even the new South Maui park does not satisfy demand.</a:t>
            </a:r>
            <a:endParaRPr lang="en-US" sz="2800" b="1" dirty="0">
              <a:solidFill>
                <a:schemeClr val="folHlink"/>
              </a:solidFill>
            </a:endParaRPr>
          </a:p>
        </p:txBody>
      </p:sp>
    </p:spTree>
  </p:cSld>
  <p:clrMapOvr>
    <a:masterClrMapping/>
  </p:clrMapOvr>
  <p:transition spd="med" advTm="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1500"/>
                                  </p:stCondLst>
                                  <p:childTnLst>
                                    <p:set>
                                      <p:cBhvr>
                                        <p:cTn id="6" dur="1" fill="hold">
                                          <p:stCondLst>
                                            <p:cond delay="0"/>
                                          </p:stCondLst>
                                        </p:cTn>
                                        <p:tgtEl>
                                          <p:spTgt spid="247817"/>
                                        </p:tgtEl>
                                        <p:attrNameLst>
                                          <p:attrName>style.visibility</p:attrName>
                                        </p:attrNameLst>
                                      </p:cBhvr>
                                      <p:to>
                                        <p:strVal val="visible"/>
                                      </p:to>
                                    </p:set>
                                    <p:anim calcmode="lin" valueType="num">
                                      <p:cBhvr>
                                        <p:cTn id="7" dur="1000" fill="hold"/>
                                        <p:tgtEl>
                                          <p:spTgt spid="247817"/>
                                        </p:tgtEl>
                                        <p:attrNameLst>
                                          <p:attrName>ppt_w</p:attrName>
                                        </p:attrNameLst>
                                      </p:cBhvr>
                                      <p:tavLst>
                                        <p:tav tm="0">
                                          <p:val>
                                            <p:fltVal val="0"/>
                                          </p:val>
                                        </p:tav>
                                        <p:tav tm="100000">
                                          <p:val>
                                            <p:strVal val="#ppt_w"/>
                                          </p:val>
                                        </p:tav>
                                      </p:tavLst>
                                    </p:anim>
                                    <p:anim calcmode="lin" valueType="num">
                                      <p:cBhvr>
                                        <p:cTn id="8" dur="1000" fill="hold"/>
                                        <p:tgtEl>
                                          <p:spTgt spid="247817"/>
                                        </p:tgtEl>
                                        <p:attrNameLst>
                                          <p:attrName>ppt_h</p:attrName>
                                        </p:attrNameLst>
                                      </p:cBhvr>
                                      <p:tavLst>
                                        <p:tav tm="0">
                                          <p:val>
                                            <p:fltVal val="0"/>
                                          </p:val>
                                        </p:tav>
                                        <p:tav tm="100000">
                                          <p:val>
                                            <p:strVal val="#ppt_h"/>
                                          </p:val>
                                        </p:tav>
                                      </p:tavLst>
                                    </p:anim>
                                    <p:animEffect transition="in" filter="fade">
                                      <p:cBhvr>
                                        <p:cTn id="9" dur="1000"/>
                                        <p:tgtEl>
                                          <p:spTgt spid="247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sz="half" idx="1"/>
          </p:nvPr>
        </p:nvSpPr>
        <p:spPr>
          <a:xfrm>
            <a:off x="304800" y="304800"/>
            <a:ext cx="8458200" cy="762000"/>
          </a:xfrm>
        </p:spPr>
        <p:txBody>
          <a:bodyPr/>
          <a:lstStyle/>
          <a:p>
            <a:pPr marL="0" indent="0" algn="ctr" eaLnBrk="1" hangingPunct="1">
              <a:defRPr/>
            </a:pPr>
            <a:r>
              <a:rPr lang="en-US" sz="4400" dirty="0" smtClean="0">
                <a:effectLst>
                  <a:outerShdw blurRad="38100" dist="38100" dir="2700000" algn="tl">
                    <a:srgbClr val="000000">
                      <a:alpha val="43137"/>
                    </a:srgbClr>
                  </a:outerShdw>
                </a:effectLst>
              </a:rPr>
              <a:t>Inadequate Infrastructure</a:t>
            </a:r>
          </a:p>
        </p:txBody>
      </p:sp>
      <p:graphicFrame>
        <p:nvGraphicFramePr>
          <p:cNvPr id="249946" name="Group 90"/>
          <p:cNvGraphicFramePr>
            <a:graphicFrameLocks noGrp="1"/>
          </p:cNvGraphicFramePr>
          <p:nvPr>
            <p:ph sz="half" idx="2"/>
          </p:nvPr>
        </p:nvGraphicFramePr>
        <p:xfrm>
          <a:off x="0" y="1600200"/>
          <a:ext cx="8991600" cy="4525965"/>
        </p:xfrm>
        <a:graphic>
          <a:graphicData uri="http://schemas.openxmlformats.org/drawingml/2006/table">
            <a:tbl>
              <a:tblPr/>
              <a:tblGrid>
                <a:gridCol w="2835275"/>
                <a:gridCol w="1095375"/>
                <a:gridCol w="933450"/>
                <a:gridCol w="1120775"/>
                <a:gridCol w="942975"/>
                <a:gridCol w="1120775"/>
                <a:gridCol w="942975"/>
              </a:tblGrid>
              <a:tr h="7048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dirty="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Acres</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FFFF"/>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Deficit/</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Excess</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FFFF"/>
                    </a:solidFill>
                  </a:tcPr>
                </a:tc>
              </a:tr>
              <a:tr h="4238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Existing</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2005</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2030</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CC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FF"/>
                    </a:solidFill>
                  </a:tcPr>
                </a:tc>
              </a:tr>
              <a:tr h="4254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Region</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Acreage</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Demand</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Deficit</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Demand</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Deficit</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r>
              <a:tr h="4238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Wailuku-Kahului</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186</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477</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00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-291</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727</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00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-541</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r>
              <a:tr h="4254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Kihei-Makena</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114</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451</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-336</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719</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-605</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00"/>
                    </a:solidFill>
                  </a:tcPr>
                </a:tc>
              </a:tr>
              <a:tr h="4238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West Maui</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125</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447</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-322</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622</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-497</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4254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Upcountry</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118</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232</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-114</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309</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-191</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00"/>
                    </a:solidFill>
                  </a:tcPr>
                </a:tc>
              </a:tr>
              <a:tr h="4238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Paia-Haiku</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110</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123</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-13</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139</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-30</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r>
              <a:tr h="42545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Hana</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29</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22</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7</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FF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29</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a:noFill/>
                    </a:lnB>
                    <a:lnTlToBr>
                      <a:noFill/>
                    </a:lnTlToBr>
                    <a:lnBlToTr>
                      <a:noFill/>
                    </a:lnBlToTr>
                    <a:solidFill>
                      <a:srgbClr val="00FF0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0</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00"/>
                    </a:solidFill>
                  </a:tcPr>
                </a:tc>
              </a:tr>
              <a:tr h="42386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2"/>
                          </a:solidFill>
                          <a:effectLst/>
                          <a:latin typeface="Times New Roman" pitchFamily="18" charset="0"/>
                          <a:cs typeface="Times New Roman" pitchFamily="18" charset="0"/>
                        </a:rPr>
                        <a:t>Totals</a:t>
                      </a:r>
                      <a:endParaRPr kumimoji="0" lang="en-US" sz="1800" b="0" i="0" u="none" strike="noStrike" cap="none" normalizeH="0" baseline="0" dirty="0" smtClean="0">
                        <a:ln>
                          <a:noFill/>
                        </a:ln>
                        <a:solidFill>
                          <a:schemeClr val="bg2"/>
                        </a:solidFill>
                        <a:effectLst/>
                        <a:latin typeface="Times New Roman" pitchFamily="18" charset="0"/>
                      </a:endParaRPr>
                    </a:p>
                  </a:txBody>
                  <a:tcPr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682</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 </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1,752</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-1,069</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2,545</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2"/>
                          </a:solidFill>
                          <a:effectLst/>
                          <a:latin typeface="Times New Roman" pitchFamily="18" charset="0"/>
                          <a:cs typeface="Times New Roman" pitchFamily="18" charset="0"/>
                        </a:rPr>
                        <a:t>-1,864</a:t>
                      </a:r>
                      <a:endParaRPr kumimoji="0" lang="en-US" sz="1800" b="0" i="0" u="none" strike="noStrike" cap="none" normalizeH="0" baseline="0" smtClean="0">
                        <a:ln>
                          <a:noFill/>
                        </a:ln>
                        <a:solidFill>
                          <a:schemeClr val="bg2"/>
                        </a:solidFill>
                        <a:effectLst/>
                        <a:latin typeface="Times New Roman" pitchFamily="18" charset="0"/>
                      </a:endParaRPr>
                    </a:p>
                  </a:txBody>
                  <a:tcPr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79951" name="Text Box 91"/>
          <p:cNvSpPr txBox="1">
            <a:spLocks noChangeArrowheads="1"/>
          </p:cNvSpPr>
          <p:nvPr/>
        </p:nvSpPr>
        <p:spPr bwMode="auto">
          <a:xfrm>
            <a:off x="838200" y="990600"/>
            <a:ext cx="7407275" cy="641350"/>
          </a:xfrm>
          <a:prstGeom prst="rect">
            <a:avLst/>
          </a:prstGeom>
          <a:noFill/>
          <a:ln w="9525">
            <a:noFill/>
            <a:miter lim="800000"/>
            <a:headEnd/>
            <a:tailEnd/>
          </a:ln>
        </p:spPr>
        <p:txBody>
          <a:bodyPr>
            <a:spAutoFit/>
          </a:bodyPr>
          <a:lstStyle/>
          <a:p>
            <a:pPr algn="ctr"/>
            <a:r>
              <a:rPr lang="en-US" sz="3600" b="1">
                <a:solidFill>
                  <a:schemeClr val="folHlink"/>
                </a:solidFill>
              </a:rPr>
              <a:t>Parks &amp; Recreation</a:t>
            </a:r>
          </a:p>
        </p:txBody>
      </p:sp>
    </p:spTree>
  </p:cSld>
  <p:clrMapOvr>
    <a:masterClrMapping/>
  </p:clrMapOvr>
  <p:transition advTm="9000">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body" idx="1"/>
          </p:nvPr>
        </p:nvSpPr>
        <p:spPr>
          <a:xfrm>
            <a:off x="0" y="304800"/>
            <a:ext cx="9144000" cy="762000"/>
          </a:xfrm>
        </p:spPr>
        <p:txBody>
          <a:bodyPr/>
          <a:lstStyle/>
          <a:p>
            <a:pPr algn="ctr" eaLnBrk="1" hangingPunct="1">
              <a:defRPr/>
            </a:pPr>
            <a:r>
              <a:rPr lang="en-US" sz="4000" dirty="0" smtClean="0">
                <a:effectLst>
                  <a:outerShdw blurRad="38100" dist="38100" dir="2700000" algn="tl">
                    <a:srgbClr val="000000">
                      <a:alpha val="43137"/>
                    </a:srgbClr>
                  </a:outerShdw>
                </a:effectLst>
              </a:rPr>
              <a:t>The South Maui Context</a:t>
            </a:r>
          </a:p>
        </p:txBody>
      </p:sp>
      <p:sp>
        <p:nvSpPr>
          <p:cNvPr id="447492" name="Text Box 4"/>
          <p:cNvSpPr txBox="1">
            <a:spLocks noChangeArrowheads="1"/>
          </p:cNvSpPr>
          <p:nvPr/>
        </p:nvSpPr>
        <p:spPr bwMode="auto">
          <a:xfrm>
            <a:off x="0" y="1676400"/>
            <a:ext cx="9144000" cy="3970318"/>
          </a:xfrm>
          <a:prstGeom prst="rect">
            <a:avLst/>
          </a:prstGeom>
          <a:noFill/>
          <a:ln w="9525">
            <a:noFill/>
            <a:miter lim="800000"/>
            <a:headEnd/>
            <a:tailEnd/>
          </a:ln>
        </p:spPr>
        <p:txBody>
          <a:bodyPr>
            <a:spAutoFit/>
          </a:bodyPr>
          <a:lstStyle/>
          <a:p>
            <a:pPr>
              <a:defRPr/>
            </a:pPr>
            <a:r>
              <a:rPr lang="en-US" sz="3600" b="1" dirty="0" smtClean="0">
                <a:solidFill>
                  <a:schemeClr val="folHlink"/>
                </a:solidFill>
                <a:effectLst>
                  <a:outerShdw blurRad="38100" dist="38100" dir="2700000" algn="tl">
                    <a:srgbClr val="000000">
                      <a:alpha val="43137"/>
                    </a:srgbClr>
                  </a:outerShdw>
                </a:effectLst>
              </a:rPr>
              <a:t>So, how </a:t>
            </a:r>
            <a:r>
              <a:rPr lang="en-US" sz="3600" b="1" dirty="0">
                <a:solidFill>
                  <a:schemeClr val="folHlink"/>
                </a:solidFill>
                <a:effectLst>
                  <a:outerShdw blurRad="38100" dist="38100" dir="2700000" algn="tl">
                    <a:srgbClr val="000000">
                      <a:alpha val="43137"/>
                    </a:srgbClr>
                  </a:outerShdw>
                </a:effectLst>
              </a:rPr>
              <a:t>will South </a:t>
            </a:r>
            <a:r>
              <a:rPr lang="en-US" sz="3600" b="1" dirty="0" smtClean="0">
                <a:solidFill>
                  <a:schemeClr val="folHlink"/>
                </a:solidFill>
                <a:effectLst>
                  <a:outerShdw blurRad="38100" dist="38100" dir="2700000" algn="tl">
                    <a:srgbClr val="000000">
                      <a:alpha val="43137"/>
                    </a:srgbClr>
                  </a:outerShdw>
                </a:effectLst>
              </a:rPr>
              <a:t>Maui—a </a:t>
            </a:r>
            <a:r>
              <a:rPr lang="en-US" sz="3600" b="1" dirty="0">
                <a:solidFill>
                  <a:schemeClr val="folHlink"/>
                </a:solidFill>
                <a:effectLst>
                  <a:outerShdw blurRad="38100" dist="38100" dir="2700000" algn="tl">
                    <a:srgbClr val="000000">
                      <a:alpha val="43137"/>
                    </a:srgbClr>
                  </a:outerShdw>
                </a:effectLst>
              </a:rPr>
              <a:t>region projected to </a:t>
            </a:r>
            <a:r>
              <a:rPr lang="en-US" sz="3600" b="1" dirty="0" smtClean="0">
                <a:solidFill>
                  <a:schemeClr val="folHlink"/>
                </a:solidFill>
                <a:effectLst>
                  <a:outerShdw blurRad="38100" dist="38100" dir="2700000" algn="tl">
                    <a:srgbClr val="000000">
                      <a:alpha val="43137"/>
                    </a:srgbClr>
                  </a:outerShdw>
                </a:effectLst>
              </a:rPr>
              <a:t>absorb Maui County’s </a:t>
            </a:r>
            <a:r>
              <a:rPr lang="en-US" sz="3600" b="1" dirty="0">
                <a:solidFill>
                  <a:schemeClr val="folHlink"/>
                </a:solidFill>
                <a:effectLst>
                  <a:outerShdw blurRad="38100" dist="38100" dir="2700000" algn="tl">
                    <a:srgbClr val="000000">
                      <a:alpha val="43137"/>
                    </a:srgbClr>
                  </a:outerShdw>
                </a:effectLst>
              </a:rPr>
              <a:t>largest relative growth—be able to cope with </a:t>
            </a:r>
            <a:r>
              <a:rPr lang="en-US" sz="3600" b="1" dirty="0" smtClean="0">
                <a:solidFill>
                  <a:schemeClr val="folHlink"/>
                </a:solidFill>
                <a:effectLst>
                  <a:outerShdw blurRad="38100" dist="38100" dir="2700000" algn="tl">
                    <a:srgbClr val="000000">
                      <a:alpha val="43137"/>
                    </a:srgbClr>
                  </a:outerShdw>
                </a:effectLst>
              </a:rPr>
              <a:t>its already </a:t>
            </a:r>
            <a:r>
              <a:rPr lang="en-US" sz="3600" b="1" dirty="0">
                <a:solidFill>
                  <a:schemeClr val="folHlink"/>
                </a:solidFill>
                <a:effectLst>
                  <a:outerShdw blurRad="38100" dist="38100" dir="2700000" algn="tl">
                    <a:srgbClr val="000000">
                      <a:alpha val="43137"/>
                    </a:srgbClr>
                  </a:outerShdw>
                </a:effectLst>
              </a:rPr>
              <a:t>rapidly </a:t>
            </a:r>
            <a:r>
              <a:rPr lang="en-US" sz="3600" b="1" dirty="0" smtClean="0">
                <a:solidFill>
                  <a:schemeClr val="folHlink"/>
                </a:solidFill>
                <a:effectLst>
                  <a:outerShdw blurRad="38100" dist="38100" dir="2700000" algn="tl">
                    <a:srgbClr val="000000">
                      <a:alpha val="43137"/>
                    </a:srgbClr>
                  </a:outerShdw>
                </a:effectLst>
              </a:rPr>
              <a:t>expanding demand </a:t>
            </a:r>
            <a:r>
              <a:rPr lang="en-US" sz="3600" b="1" dirty="0">
                <a:solidFill>
                  <a:schemeClr val="folHlink"/>
                </a:solidFill>
                <a:effectLst>
                  <a:outerShdw blurRad="38100" dist="38100" dir="2700000" algn="tl">
                    <a:srgbClr val="000000">
                      <a:alpha val="43137"/>
                    </a:srgbClr>
                  </a:outerShdw>
                </a:effectLst>
              </a:rPr>
              <a:t>for jobs, food, </a:t>
            </a:r>
            <a:r>
              <a:rPr lang="en-US" sz="3600" b="1" dirty="0" smtClean="0">
                <a:solidFill>
                  <a:schemeClr val="folHlink"/>
                </a:solidFill>
                <a:effectLst>
                  <a:outerShdw blurRad="38100" dist="38100" dir="2700000" algn="tl">
                    <a:srgbClr val="000000">
                      <a:alpha val="43137"/>
                    </a:srgbClr>
                  </a:outerShdw>
                </a:effectLst>
              </a:rPr>
              <a:t>housing developments, </a:t>
            </a:r>
            <a:r>
              <a:rPr lang="en-US" sz="3600" b="1" dirty="0">
                <a:solidFill>
                  <a:schemeClr val="folHlink"/>
                </a:solidFill>
                <a:effectLst>
                  <a:outerShdw blurRad="38100" dist="38100" dir="2700000" algn="tl">
                    <a:srgbClr val="000000">
                      <a:alpha val="43137"/>
                    </a:srgbClr>
                  </a:outerShdw>
                </a:effectLst>
              </a:rPr>
              <a:t>energy, education, </a:t>
            </a:r>
            <a:r>
              <a:rPr lang="en-US" sz="3600" b="1" dirty="0" smtClean="0">
                <a:solidFill>
                  <a:schemeClr val="folHlink"/>
                </a:solidFill>
                <a:effectLst>
                  <a:outerShdw blurRad="38100" dist="38100" dir="2700000" algn="tl">
                    <a:srgbClr val="000000">
                      <a:alpha val="43137"/>
                    </a:srgbClr>
                  </a:outerShdw>
                </a:effectLst>
              </a:rPr>
              <a:t>and available health </a:t>
            </a:r>
            <a:r>
              <a:rPr lang="en-US" sz="3600" b="1" dirty="0">
                <a:solidFill>
                  <a:schemeClr val="folHlink"/>
                </a:solidFill>
                <a:effectLst>
                  <a:outerShdw blurRad="38100" dist="38100" dir="2700000" algn="tl">
                    <a:srgbClr val="000000">
                      <a:alpha val="43137"/>
                    </a:srgbClr>
                  </a:outerShdw>
                </a:effectLst>
              </a:rPr>
              <a:t>care amid an already overtaxed infrastructure?</a:t>
            </a:r>
          </a:p>
        </p:txBody>
      </p:sp>
    </p:spTree>
  </p:cSld>
  <p:clrMapOvr>
    <a:masterClrMapping/>
  </p:clrMapOvr>
  <p:transition spd="med" advTm="11000">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28600"/>
            <a:ext cx="8077200" cy="1569660"/>
          </a:xfrm>
          <a:prstGeom prst="rect">
            <a:avLst/>
          </a:prstGeom>
          <a:noFill/>
        </p:spPr>
        <p:txBody>
          <a:bodyPr wrap="square">
            <a:spAutoFit/>
          </a:bodyPr>
          <a:lstStyle/>
          <a:p>
            <a:pPr>
              <a:defRPr/>
            </a:pPr>
            <a:r>
              <a:rPr lang="en-US" sz="3200" b="1" dirty="0">
                <a:solidFill>
                  <a:srgbClr val="FFFF00"/>
                </a:solidFill>
                <a:effectLst>
                  <a:outerShdw blurRad="38100" dist="38100" dir="2700000" algn="tl">
                    <a:srgbClr val="000000">
                      <a:alpha val="43137"/>
                    </a:srgbClr>
                  </a:outerShdw>
                </a:effectLst>
                <a:cs typeface="+mn-cs"/>
              </a:rPr>
              <a:t>South Maui 2010 </a:t>
            </a:r>
            <a:r>
              <a:rPr lang="en-US" sz="3200" b="1" dirty="0" smtClean="0">
                <a:solidFill>
                  <a:srgbClr val="FFFF00"/>
                </a:solidFill>
                <a:effectLst>
                  <a:outerShdw blurRad="38100" dist="38100" dir="2700000" algn="tl">
                    <a:srgbClr val="000000">
                      <a:alpha val="43137"/>
                    </a:srgbClr>
                  </a:outerShdw>
                </a:effectLst>
                <a:cs typeface="+mn-cs"/>
              </a:rPr>
              <a:t>Census of nearly 29,000 is </a:t>
            </a:r>
          </a:p>
          <a:p>
            <a:pPr>
              <a:defRPr/>
            </a:pPr>
            <a:r>
              <a:rPr lang="en-US" sz="3200" b="1" dirty="0" smtClean="0">
                <a:solidFill>
                  <a:srgbClr val="FFFF00"/>
                </a:solidFill>
                <a:effectLst>
                  <a:outerShdw blurRad="38100" dist="38100" dir="2700000" algn="tl">
                    <a:srgbClr val="000000">
                      <a:alpha val="43137"/>
                    </a:srgbClr>
                  </a:outerShdw>
                </a:effectLst>
                <a:cs typeface="+mn-cs"/>
              </a:rPr>
              <a:t>only 3% below the initial projected 2015</a:t>
            </a:r>
          </a:p>
          <a:p>
            <a:pPr>
              <a:defRPr/>
            </a:pPr>
            <a:r>
              <a:rPr lang="en-US" sz="3200" b="1" dirty="0" smtClean="0">
                <a:solidFill>
                  <a:srgbClr val="FFFF00"/>
                </a:solidFill>
                <a:effectLst>
                  <a:outerShdw blurRad="38100" dist="38100" dir="2700000" algn="tl">
                    <a:srgbClr val="000000">
                      <a:alpha val="43137"/>
                    </a:srgbClr>
                  </a:outerShdw>
                </a:effectLst>
                <a:cs typeface="+mn-cs"/>
              </a:rPr>
              <a:t>South Maui 30,000 estimate  </a:t>
            </a:r>
            <a:endParaRPr lang="en-US" sz="3200" b="1" dirty="0">
              <a:solidFill>
                <a:srgbClr val="FFFF00"/>
              </a:solidFill>
              <a:effectLst>
                <a:outerShdw blurRad="38100" dist="38100" dir="2700000" algn="tl">
                  <a:srgbClr val="000000">
                    <a:alpha val="43137"/>
                  </a:srgbClr>
                </a:outerShdw>
              </a:effectLst>
              <a:cs typeface="+mn-cs"/>
            </a:endParaRPr>
          </a:p>
        </p:txBody>
      </p:sp>
      <p:sp>
        <p:nvSpPr>
          <p:cNvPr id="6" name="TextBox 5"/>
          <p:cNvSpPr txBox="1"/>
          <p:nvPr/>
        </p:nvSpPr>
        <p:spPr>
          <a:xfrm>
            <a:off x="1219558" y="2286000"/>
            <a:ext cx="1863010" cy="2246769"/>
          </a:xfrm>
          <a:prstGeom prst="rect">
            <a:avLst/>
          </a:prstGeom>
          <a:noFill/>
        </p:spPr>
        <p:txBody>
          <a:bodyPr wrap="none">
            <a:spAutoFit/>
          </a:bodyPr>
          <a:lstStyle/>
          <a:p>
            <a:pPr algn="ctr">
              <a:defRPr/>
            </a:pPr>
            <a:r>
              <a:rPr lang="en-US" sz="2800" b="1" dirty="0" smtClean="0">
                <a:solidFill>
                  <a:schemeClr val="accent6">
                    <a:lumMod val="60000"/>
                    <a:lumOff val="40000"/>
                  </a:schemeClr>
                </a:solidFill>
                <a:effectLst>
                  <a:outerShdw blurRad="38100" dist="38100" dir="2700000" algn="tl">
                    <a:srgbClr val="000000">
                      <a:alpha val="43137"/>
                    </a:srgbClr>
                  </a:outerShdw>
                </a:effectLst>
                <a:cs typeface="+mn-cs"/>
              </a:rPr>
              <a:t>2010</a:t>
            </a:r>
          </a:p>
          <a:p>
            <a:pPr algn="ctr">
              <a:defRPr/>
            </a:pPr>
            <a:r>
              <a:rPr lang="en-US" sz="2800" b="1" dirty="0" smtClean="0">
                <a:solidFill>
                  <a:schemeClr val="accent6">
                    <a:lumMod val="60000"/>
                    <a:lumOff val="40000"/>
                  </a:schemeClr>
                </a:solidFill>
                <a:effectLst>
                  <a:outerShdw blurRad="38100" dist="38100" dir="2700000" algn="tl">
                    <a:srgbClr val="000000">
                      <a:alpha val="43137"/>
                    </a:srgbClr>
                  </a:outerShdw>
                </a:effectLst>
                <a:cs typeface="+mn-cs"/>
              </a:rPr>
              <a:t>Population</a:t>
            </a:r>
            <a:endParaRPr lang="en-US" sz="2800" b="1" dirty="0">
              <a:solidFill>
                <a:schemeClr val="accent6">
                  <a:lumMod val="60000"/>
                  <a:lumOff val="40000"/>
                </a:schemeClr>
              </a:solidFill>
              <a:effectLst>
                <a:outerShdw blurRad="38100" dist="38100" dir="2700000" algn="tl">
                  <a:srgbClr val="000000">
                    <a:alpha val="43137"/>
                  </a:srgbClr>
                </a:outerShdw>
              </a:effectLst>
              <a:cs typeface="+mn-cs"/>
            </a:endParaRPr>
          </a:p>
          <a:p>
            <a:pPr algn="ctr">
              <a:defRPr/>
            </a:pPr>
            <a:endParaRPr lang="en-US" sz="2800" b="1" dirty="0">
              <a:solidFill>
                <a:srgbClr val="FFFF00"/>
              </a:solidFill>
              <a:effectLst>
                <a:outerShdw blurRad="38100" dist="38100" dir="2700000" algn="tl">
                  <a:srgbClr val="000000">
                    <a:alpha val="43137"/>
                  </a:srgbClr>
                </a:outerShdw>
              </a:effectLst>
              <a:cs typeface="+mn-cs"/>
            </a:endParaRPr>
          </a:p>
          <a:p>
            <a:pPr algn="ctr">
              <a:defRPr/>
            </a:pPr>
            <a:r>
              <a:rPr lang="en-US" sz="2800" b="1" dirty="0">
                <a:solidFill>
                  <a:srgbClr val="FFFF00"/>
                </a:solidFill>
                <a:effectLst>
                  <a:outerShdw blurRad="38100" dist="38100" dir="2700000" algn="tl">
                    <a:srgbClr val="000000">
                      <a:alpha val="43137"/>
                    </a:srgbClr>
                  </a:outerShdw>
                </a:effectLst>
                <a:cs typeface="+mn-cs"/>
              </a:rPr>
              <a:t>28,892</a:t>
            </a:r>
          </a:p>
          <a:p>
            <a:pPr algn="ctr">
              <a:defRPr/>
            </a:pPr>
            <a:r>
              <a:rPr lang="en-US" sz="2800" b="1" dirty="0">
                <a:solidFill>
                  <a:srgbClr val="FFFF00"/>
                </a:solidFill>
                <a:effectLst>
                  <a:outerShdw blurRad="38100" dist="38100" dir="2700000" algn="tl">
                    <a:srgbClr val="000000">
                      <a:alpha val="43137"/>
                    </a:srgbClr>
                  </a:outerShdw>
                </a:effectLst>
                <a:cs typeface="+mn-cs"/>
              </a:rPr>
              <a:t>Residents</a:t>
            </a:r>
          </a:p>
        </p:txBody>
      </p:sp>
      <p:sp>
        <p:nvSpPr>
          <p:cNvPr id="7" name="TextBox 6"/>
          <p:cNvSpPr txBox="1"/>
          <p:nvPr/>
        </p:nvSpPr>
        <p:spPr>
          <a:xfrm>
            <a:off x="5770756" y="2286000"/>
            <a:ext cx="2717411" cy="3970318"/>
          </a:xfrm>
          <a:prstGeom prst="rect">
            <a:avLst/>
          </a:prstGeom>
          <a:noFill/>
        </p:spPr>
        <p:txBody>
          <a:bodyPr wrap="none">
            <a:spAutoFit/>
          </a:bodyPr>
          <a:lstStyle/>
          <a:p>
            <a:pPr algn="ctr">
              <a:defRPr/>
            </a:pPr>
            <a:r>
              <a:rPr lang="en-US" sz="2800" b="1" dirty="0" smtClean="0">
                <a:solidFill>
                  <a:schemeClr val="accent6">
                    <a:lumMod val="60000"/>
                    <a:lumOff val="40000"/>
                  </a:schemeClr>
                </a:solidFill>
                <a:effectLst>
                  <a:outerShdw blurRad="38100" dist="38100" dir="2700000" algn="tl">
                    <a:srgbClr val="000000">
                      <a:alpha val="43137"/>
                    </a:srgbClr>
                  </a:outerShdw>
                </a:effectLst>
                <a:cs typeface="+mn-cs"/>
              </a:rPr>
              <a:t>2010</a:t>
            </a:r>
          </a:p>
          <a:p>
            <a:pPr algn="ctr">
              <a:defRPr/>
            </a:pPr>
            <a:r>
              <a:rPr lang="en-US" sz="2800" b="1" dirty="0" smtClean="0">
                <a:solidFill>
                  <a:schemeClr val="accent6">
                    <a:lumMod val="60000"/>
                    <a:lumOff val="40000"/>
                  </a:schemeClr>
                </a:solidFill>
                <a:effectLst>
                  <a:outerShdw blurRad="38100" dist="38100" dir="2700000" algn="tl">
                    <a:srgbClr val="000000">
                      <a:alpha val="43137"/>
                    </a:srgbClr>
                  </a:outerShdw>
                </a:effectLst>
                <a:cs typeface="+mn-cs"/>
              </a:rPr>
              <a:t>Housing </a:t>
            </a:r>
            <a:r>
              <a:rPr lang="en-US" sz="2800" b="1" dirty="0">
                <a:solidFill>
                  <a:schemeClr val="accent6">
                    <a:lumMod val="60000"/>
                    <a:lumOff val="40000"/>
                  </a:schemeClr>
                </a:solidFill>
                <a:effectLst>
                  <a:outerShdw blurRad="38100" dist="38100" dir="2700000" algn="tl">
                    <a:srgbClr val="000000">
                      <a:alpha val="43137"/>
                    </a:srgbClr>
                  </a:outerShdw>
                </a:effectLst>
                <a:cs typeface="+mn-cs"/>
              </a:rPr>
              <a:t>Units</a:t>
            </a:r>
          </a:p>
          <a:p>
            <a:pPr algn="ctr">
              <a:defRPr/>
            </a:pPr>
            <a:endParaRPr lang="en-US" sz="2800" b="1" dirty="0">
              <a:solidFill>
                <a:srgbClr val="FFFF00"/>
              </a:solidFill>
              <a:effectLst>
                <a:outerShdw blurRad="38100" dist="38100" dir="2700000" algn="tl">
                  <a:srgbClr val="000000">
                    <a:alpha val="43137"/>
                  </a:srgbClr>
                </a:outerShdw>
              </a:effectLst>
              <a:cs typeface="+mn-cs"/>
            </a:endParaRPr>
          </a:p>
          <a:p>
            <a:pPr algn="ctr">
              <a:defRPr/>
            </a:pPr>
            <a:r>
              <a:rPr lang="en-US" sz="2800" b="1" dirty="0" smtClean="0">
                <a:solidFill>
                  <a:srgbClr val="FFFF00"/>
                </a:solidFill>
                <a:effectLst>
                  <a:outerShdw blurRad="38100" dist="38100" dir="2700000" algn="tl">
                    <a:srgbClr val="000000">
                      <a:alpha val="43137"/>
                    </a:srgbClr>
                  </a:outerShdw>
                </a:effectLst>
                <a:cs typeface="+mn-cs"/>
              </a:rPr>
              <a:t>10,889 Occupied</a:t>
            </a:r>
            <a:endParaRPr lang="en-US" sz="2800" b="1" dirty="0">
              <a:solidFill>
                <a:srgbClr val="FFFF00"/>
              </a:solidFill>
              <a:effectLst>
                <a:outerShdw blurRad="38100" dist="38100" dir="2700000" algn="tl">
                  <a:srgbClr val="000000">
                    <a:alpha val="43137"/>
                  </a:srgbClr>
                </a:outerShdw>
              </a:effectLst>
              <a:cs typeface="+mn-cs"/>
            </a:endParaRPr>
          </a:p>
          <a:p>
            <a:pPr algn="ctr">
              <a:defRPr/>
            </a:pPr>
            <a:r>
              <a:rPr lang="en-US" sz="2800" b="1" dirty="0" smtClean="0">
                <a:solidFill>
                  <a:srgbClr val="FFFF00"/>
                </a:solidFill>
                <a:effectLst>
                  <a:outerShdw blurRad="38100" dist="38100" dir="2700000" algn="tl">
                    <a:srgbClr val="000000">
                      <a:alpha val="43137"/>
                    </a:srgbClr>
                  </a:outerShdw>
                </a:effectLst>
                <a:cs typeface="+mn-cs"/>
              </a:rPr>
              <a:t>&amp;</a:t>
            </a:r>
            <a:endParaRPr lang="en-US" sz="2800" b="1" dirty="0">
              <a:solidFill>
                <a:srgbClr val="FFFF00"/>
              </a:solidFill>
              <a:effectLst>
                <a:outerShdw blurRad="38100" dist="38100" dir="2700000" algn="tl">
                  <a:srgbClr val="000000">
                    <a:alpha val="43137"/>
                  </a:srgbClr>
                </a:outerShdw>
              </a:effectLst>
              <a:cs typeface="+mn-cs"/>
            </a:endParaRPr>
          </a:p>
          <a:p>
            <a:pPr algn="ctr">
              <a:defRPr/>
            </a:pPr>
            <a:r>
              <a:rPr lang="en-US" sz="2800" b="1" dirty="0" smtClean="0">
                <a:solidFill>
                  <a:srgbClr val="FFFF00"/>
                </a:solidFill>
                <a:effectLst>
                  <a:outerShdw blurRad="38100" dist="38100" dir="2700000" algn="tl">
                    <a:srgbClr val="000000">
                      <a:alpha val="43137"/>
                    </a:srgbClr>
                  </a:outerShdw>
                </a:effectLst>
                <a:cs typeface="+mn-cs"/>
              </a:rPr>
              <a:t>7,710 </a:t>
            </a:r>
            <a:r>
              <a:rPr lang="en-US" sz="2800" b="1" dirty="0" smtClean="0">
                <a:solidFill>
                  <a:srgbClr val="FFFF00"/>
                </a:solidFill>
                <a:effectLst>
                  <a:outerShdw blurRad="38100" dist="38100" dir="2700000" algn="tl">
                    <a:srgbClr val="000000">
                      <a:alpha val="43137"/>
                    </a:srgbClr>
                  </a:outerShdw>
                </a:effectLst>
              </a:rPr>
              <a:t>Vacant</a:t>
            </a:r>
          </a:p>
          <a:p>
            <a:pPr algn="ctr">
              <a:defRPr/>
            </a:pPr>
            <a:r>
              <a:rPr lang="en-US" sz="2800" b="1" dirty="0" smtClean="0">
                <a:solidFill>
                  <a:srgbClr val="FFFF00"/>
                </a:solidFill>
                <a:effectLst>
                  <a:outerShdw blurRad="38100" dist="38100" dir="2700000" algn="tl">
                    <a:srgbClr val="000000">
                      <a:alpha val="43137"/>
                    </a:srgbClr>
                  </a:outerShdw>
                </a:effectLst>
                <a:cs typeface="+mn-cs"/>
              </a:rPr>
              <a:t>(43%)</a:t>
            </a:r>
            <a:endParaRPr lang="en-US" sz="2800" b="1" dirty="0">
              <a:solidFill>
                <a:srgbClr val="FFFF00"/>
              </a:solidFill>
              <a:effectLst>
                <a:outerShdw blurRad="38100" dist="38100" dir="2700000" algn="tl">
                  <a:srgbClr val="000000">
                    <a:alpha val="43137"/>
                  </a:srgbClr>
                </a:outerShdw>
              </a:effectLst>
              <a:cs typeface="+mn-cs"/>
            </a:endParaRPr>
          </a:p>
          <a:p>
            <a:pPr algn="ctr">
              <a:defRPr/>
            </a:pPr>
            <a:r>
              <a:rPr lang="en-US" sz="2800" b="1" dirty="0" smtClean="0">
                <a:solidFill>
                  <a:srgbClr val="FFFF00"/>
                </a:solidFill>
                <a:effectLst>
                  <a:outerShdw blurRad="38100" dist="38100" dir="2700000" algn="tl">
                    <a:srgbClr val="000000">
                      <a:alpha val="43137"/>
                    </a:srgbClr>
                  </a:outerShdw>
                </a:effectLst>
                <a:cs typeface="+mn-cs"/>
              </a:rPr>
              <a:t>of 18,059</a:t>
            </a:r>
          </a:p>
          <a:p>
            <a:pPr algn="ctr">
              <a:defRPr/>
            </a:pPr>
            <a:r>
              <a:rPr lang="en-US" sz="2800" b="1" dirty="0" smtClean="0">
                <a:solidFill>
                  <a:srgbClr val="FFFF00"/>
                </a:solidFill>
                <a:effectLst>
                  <a:outerShdw blurRad="38100" dist="38100" dir="2700000" algn="tl">
                    <a:srgbClr val="000000">
                      <a:alpha val="43137"/>
                    </a:srgbClr>
                  </a:outerShdw>
                </a:effectLst>
                <a:cs typeface="+mn-cs"/>
              </a:rPr>
              <a:t>total</a:t>
            </a:r>
            <a:endParaRPr lang="en-US" sz="2800" b="1" dirty="0">
              <a:solidFill>
                <a:srgbClr val="FFFF00"/>
              </a:solidFill>
              <a:effectLst>
                <a:outerShdw blurRad="38100" dist="38100" dir="2700000" algn="tl">
                  <a:srgbClr val="000000">
                    <a:alpha val="43137"/>
                  </a:srgbClr>
                </a:outerShdw>
              </a:effectLst>
              <a:cs typeface="+mn-cs"/>
            </a:endParaRPr>
          </a:p>
        </p:txBody>
      </p:sp>
    </p:spTree>
  </p:cSld>
  <p:clrMapOvr>
    <a:masterClrMapping/>
  </p:clrMapOvr>
  <p:transition spd="med" advTm="9000">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81000" y="1905000"/>
          <a:ext cx="8381998" cy="3715855"/>
        </p:xfrm>
        <a:graphic>
          <a:graphicData uri="http://schemas.openxmlformats.org/drawingml/2006/table">
            <a:tbl>
              <a:tblPr/>
              <a:tblGrid>
                <a:gridCol w="1197428"/>
                <a:gridCol w="1197428"/>
                <a:gridCol w="1197428"/>
                <a:gridCol w="1347108"/>
                <a:gridCol w="1047750"/>
                <a:gridCol w="1197428"/>
                <a:gridCol w="1197428"/>
              </a:tblGrid>
              <a:tr h="925726">
                <a:tc>
                  <a:txBody>
                    <a:bodyPr/>
                    <a:lstStyle/>
                    <a:p>
                      <a:pPr algn="ctr" fontAlgn="b"/>
                      <a:r>
                        <a:rPr lang="en-US" sz="1100" b="0" i="0" u="none" strike="noStrike" dirty="0">
                          <a:solidFill>
                            <a:srgbClr val="000000"/>
                          </a:solidFill>
                          <a:latin typeface="Times New Roman"/>
                        </a:rPr>
                        <a:t> </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100" b="1" i="0" u="none" strike="noStrike">
                          <a:solidFill>
                            <a:srgbClr val="000000"/>
                          </a:solidFill>
                          <a:latin typeface="Times New Roman"/>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100" b="1" i="0" u="none" strike="noStrike" dirty="0">
                          <a:solidFill>
                            <a:srgbClr val="000000"/>
                          </a:solidFill>
                          <a:latin typeface="Times New Roman"/>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400" b="1" i="0" u="none" strike="noStrike" dirty="0" err="1" smtClean="0">
                          <a:solidFill>
                            <a:srgbClr val="000000"/>
                          </a:solidFill>
                          <a:latin typeface="+mn-lt"/>
                        </a:rPr>
                        <a:t>Makawao</a:t>
                      </a:r>
                      <a:r>
                        <a:rPr lang="en-US" sz="1400" b="1" i="0" u="none" strike="noStrike" dirty="0" smtClean="0">
                          <a:solidFill>
                            <a:srgbClr val="000000"/>
                          </a:solidFill>
                          <a:latin typeface="+mn-lt"/>
                        </a:rPr>
                        <a:t>-</a:t>
                      </a:r>
                      <a:endParaRPr lang="en-US" sz="1400" b="1" i="0" u="none" strike="noStrike" dirty="0">
                        <a:solidFill>
                          <a:srgbClr val="000000"/>
                        </a:solidFill>
                        <a:latin typeface="Times New Roman"/>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100" b="1" i="0" u="none" strike="noStrike" dirty="0">
                          <a:solidFill>
                            <a:srgbClr val="000000"/>
                          </a:solidFill>
                          <a:latin typeface="Times New Roman"/>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100" b="1" i="0" u="none" strike="noStrike">
                          <a:solidFill>
                            <a:srgbClr val="000000"/>
                          </a:solidFill>
                          <a:latin typeface="Times New Roman"/>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100" b="1" i="0" u="none" strike="noStrike">
                          <a:solidFill>
                            <a:srgbClr val="000000"/>
                          </a:solidFill>
                          <a:latin typeface="Times New Roman"/>
                        </a:rPr>
                        <a:t> </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r>
              <a:tr h="338680">
                <a:tc>
                  <a:txBody>
                    <a:bodyPr/>
                    <a:lstStyle/>
                    <a:p>
                      <a:pPr algn="ctr" fontAlgn="b"/>
                      <a:r>
                        <a:rPr lang="en-US" sz="1100" b="0" i="0" u="none" strike="noStrike">
                          <a:solidFill>
                            <a:srgbClr val="000000"/>
                          </a:solidFill>
                          <a:latin typeface="Times New Roman"/>
                        </a:rPr>
                        <a:t> </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fontAlgn="b"/>
                      <a:r>
                        <a:rPr lang="en-US" sz="1400" b="1" i="0" u="none" strike="noStrike" dirty="0">
                          <a:solidFill>
                            <a:srgbClr val="000000"/>
                          </a:solidFill>
                          <a:latin typeface="Times New Roman"/>
                        </a:rPr>
                        <a:t>Wailuku-</a:t>
                      </a:r>
                    </a:p>
                  </a:txBody>
                  <a:tcPr marL="7620" marR="7620" marT="7620" marB="0" anchor="b">
                    <a:lnL>
                      <a:noFill/>
                    </a:lnL>
                    <a:lnR>
                      <a:noFill/>
                    </a:lnR>
                    <a:lnT>
                      <a:noFill/>
                    </a:lnT>
                    <a:lnB>
                      <a:noFill/>
                    </a:lnB>
                    <a:solidFill>
                      <a:srgbClr val="FFFF00"/>
                    </a:solidFill>
                  </a:tcPr>
                </a:tc>
                <a:tc>
                  <a:txBody>
                    <a:bodyPr/>
                    <a:lstStyle/>
                    <a:p>
                      <a:pPr algn="ctr" fontAlgn="b"/>
                      <a:r>
                        <a:rPr lang="en-US" sz="2400" b="1" i="0" u="none" strike="noStrike" dirty="0" err="1">
                          <a:solidFill>
                            <a:srgbClr val="000000"/>
                          </a:solidFill>
                          <a:latin typeface="Times New Roman"/>
                        </a:rPr>
                        <a:t>Kihei</a:t>
                      </a:r>
                      <a:r>
                        <a:rPr lang="en-US" sz="2400" b="1" i="0" u="none" strike="noStrike" dirty="0">
                          <a:solidFill>
                            <a:srgbClr val="000000"/>
                          </a:solidFill>
                          <a:latin typeface="Times New Roman"/>
                        </a:rPr>
                        <a:t>-</a:t>
                      </a:r>
                    </a:p>
                  </a:txBody>
                  <a:tcPr marL="7620" marR="7620" marT="7620" marB="0" anchor="b">
                    <a:lnL>
                      <a:noFill/>
                    </a:lnL>
                    <a:lnR>
                      <a:noFill/>
                    </a:lnR>
                    <a:lnT>
                      <a:noFill/>
                    </a:lnT>
                    <a:lnB>
                      <a:noFill/>
                    </a:lnB>
                    <a:solidFill>
                      <a:srgbClr val="FFFF00"/>
                    </a:solidFill>
                  </a:tcPr>
                </a:tc>
                <a:tc>
                  <a:txBody>
                    <a:bodyPr/>
                    <a:lstStyle/>
                    <a:p>
                      <a:pPr algn="ctr" fontAlgn="b"/>
                      <a:r>
                        <a:rPr lang="en-US" sz="1400" b="1" i="0" u="none" strike="noStrike" dirty="0">
                          <a:solidFill>
                            <a:srgbClr val="000000"/>
                          </a:solidFill>
                          <a:latin typeface="Times New Roman"/>
                        </a:rPr>
                        <a:t> </a:t>
                      </a:r>
                      <a:r>
                        <a:rPr lang="en-US" sz="1400" b="1" i="0" u="none" strike="noStrike" dirty="0" err="1">
                          <a:solidFill>
                            <a:srgbClr val="000000"/>
                          </a:solidFill>
                          <a:latin typeface="Times New Roman"/>
                        </a:rPr>
                        <a:t>Pukalani</a:t>
                      </a:r>
                      <a:endParaRPr lang="en-US" sz="1400" b="1" i="0" u="none" strike="noStrike" dirty="0">
                        <a:solidFill>
                          <a:srgbClr val="000000"/>
                        </a:solidFill>
                        <a:latin typeface="Times New Roman"/>
                      </a:endParaRPr>
                    </a:p>
                  </a:txBody>
                  <a:tcPr marL="7620" marR="7620" marT="7620" marB="0" anchor="b">
                    <a:lnL>
                      <a:noFill/>
                    </a:lnL>
                    <a:lnR>
                      <a:noFill/>
                    </a:lnR>
                    <a:lnT>
                      <a:noFill/>
                    </a:lnT>
                    <a:lnB>
                      <a:noFill/>
                    </a:lnB>
                    <a:solidFill>
                      <a:srgbClr val="FFFF00"/>
                    </a:solidFill>
                  </a:tcPr>
                </a:tc>
                <a:tc>
                  <a:txBody>
                    <a:bodyPr/>
                    <a:lstStyle/>
                    <a:p>
                      <a:pPr algn="ctr" fontAlgn="b"/>
                      <a:r>
                        <a:rPr lang="en-US" sz="1100" b="1" i="0" u="none" strike="noStrike" dirty="0">
                          <a:solidFill>
                            <a:srgbClr val="000000"/>
                          </a:solidFill>
                          <a:latin typeface="Times New Roman"/>
                        </a:rPr>
                        <a:t> </a:t>
                      </a:r>
                    </a:p>
                  </a:txBody>
                  <a:tcPr marL="7620" marR="7620" marT="7620" marB="0" anchor="b">
                    <a:lnL>
                      <a:noFill/>
                    </a:lnL>
                    <a:lnR>
                      <a:noFill/>
                    </a:lnR>
                    <a:lnT>
                      <a:noFill/>
                    </a:lnT>
                    <a:lnB>
                      <a:noFill/>
                    </a:lnB>
                    <a:solidFill>
                      <a:srgbClr val="FFFF00"/>
                    </a:solidFill>
                  </a:tcPr>
                </a:tc>
                <a:tc>
                  <a:txBody>
                    <a:bodyPr/>
                    <a:lstStyle/>
                    <a:p>
                      <a:pPr algn="ctr" fontAlgn="b"/>
                      <a:r>
                        <a:rPr lang="en-US" sz="1400" b="1" i="0" u="none" strike="noStrike" dirty="0" err="1">
                          <a:solidFill>
                            <a:srgbClr val="000000"/>
                          </a:solidFill>
                          <a:latin typeface="Times New Roman"/>
                        </a:rPr>
                        <a:t>Paia</a:t>
                      </a:r>
                      <a:r>
                        <a:rPr lang="en-US" sz="1400" b="1" i="0" u="none" strike="noStrike" dirty="0">
                          <a:solidFill>
                            <a:srgbClr val="000000"/>
                          </a:solidFill>
                          <a:latin typeface="Times New Roman"/>
                        </a:rPr>
                        <a:t>-</a:t>
                      </a:r>
                    </a:p>
                  </a:txBody>
                  <a:tcPr marL="7620" marR="7620" marT="7620" marB="0" anchor="b">
                    <a:lnL>
                      <a:noFill/>
                    </a:lnL>
                    <a:lnR>
                      <a:noFill/>
                    </a:lnR>
                    <a:lnT>
                      <a:noFill/>
                    </a:lnT>
                    <a:lnB>
                      <a:noFill/>
                    </a:lnB>
                    <a:solidFill>
                      <a:srgbClr val="FFFF00"/>
                    </a:solidFill>
                  </a:tcPr>
                </a:tc>
                <a:tc>
                  <a:txBody>
                    <a:bodyPr/>
                    <a:lstStyle/>
                    <a:p>
                      <a:pPr algn="ctr" fontAlgn="b"/>
                      <a:r>
                        <a:rPr lang="en-US" sz="1100" b="1" i="0" u="none" strike="noStrike">
                          <a:solidFill>
                            <a:srgbClr val="000000"/>
                          </a:solidFill>
                          <a:latin typeface="Times New Roman"/>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tr>
              <a:tr h="259655">
                <a:tc>
                  <a:txBody>
                    <a:bodyPr/>
                    <a:lstStyle/>
                    <a:p>
                      <a:pPr algn="ctr" fontAlgn="b"/>
                      <a:r>
                        <a:rPr lang="en-US" sz="1400" b="1" i="0" u="none" strike="noStrike" dirty="0">
                          <a:solidFill>
                            <a:srgbClr val="000000"/>
                          </a:solidFill>
                          <a:latin typeface="Times New Roman"/>
                        </a:rPr>
                        <a:t>Year</a:t>
                      </a:r>
                    </a:p>
                  </a:txBody>
                  <a:tcPr marL="7620" marR="7620" marT="762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err="1">
                          <a:solidFill>
                            <a:srgbClr val="000000"/>
                          </a:solidFill>
                          <a:latin typeface="Times New Roman"/>
                        </a:rPr>
                        <a:t>Kahului</a:t>
                      </a:r>
                      <a:endParaRPr lang="en-US" sz="1400" b="1" i="0" u="none" strike="noStrike" dirty="0">
                        <a:solidFill>
                          <a:srgbClr val="000000"/>
                        </a:solidFill>
                        <a:latin typeface="Times New Roman"/>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400" b="1" i="0" u="none" strike="noStrike" dirty="0" err="1">
                          <a:solidFill>
                            <a:srgbClr val="000000"/>
                          </a:solidFill>
                          <a:latin typeface="Times New Roman"/>
                        </a:rPr>
                        <a:t>Makena</a:t>
                      </a:r>
                      <a:endParaRPr lang="en-US" sz="2400" b="1" i="0" u="none" strike="noStrike" dirty="0">
                        <a:solidFill>
                          <a:srgbClr val="000000"/>
                        </a:solidFill>
                        <a:latin typeface="Times New Roman"/>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rgbClr val="000000"/>
                          </a:solidFill>
                          <a:latin typeface="Times New Roman"/>
                        </a:rPr>
                        <a:t>Kula</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err="1">
                          <a:solidFill>
                            <a:srgbClr val="000000"/>
                          </a:solidFill>
                          <a:latin typeface="Times New Roman"/>
                        </a:rPr>
                        <a:t>Lahaina</a:t>
                      </a:r>
                      <a:endParaRPr lang="en-US" sz="1400" b="1" i="0" u="none" strike="noStrike" dirty="0">
                        <a:solidFill>
                          <a:srgbClr val="000000"/>
                        </a:solidFill>
                        <a:latin typeface="Times New Roman"/>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rgbClr val="000000"/>
                          </a:solidFill>
                          <a:latin typeface="Times New Roman"/>
                        </a:rPr>
                        <a:t> Haiku</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err="1">
                          <a:solidFill>
                            <a:srgbClr val="000000"/>
                          </a:solidFill>
                          <a:latin typeface="Times New Roman"/>
                        </a:rPr>
                        <a:t>Hana</a:t>
                      </a:r>
                      <a:endParaRPr lang="en-US" sz="1400" b="1" i="0" u="none" strike="noStrike" dirty="0">
                        <a:solidFill>
                          <a:srgbClr val="000000"/>
                        </a:solidFill>
                        <a:latin typeface="Times New Roman"/>
                      </a:endParaRP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r>
              <a:tr h="681123">
                <a:tc>
                  <a:txBody>
                    <a:bodyPr/>
                    <a:lstStyle/>
                    <a:p>
                      <a:pPr algn="ctr" fontAlgn="b"/>
                      <a:r>
                        <a:rPr lang="en-US" sz="2000" b="1" i="0" u="none" strike="noStrike" dirty="0">
                          <a:solidFill>
                            <a:srgbClr val="000000"/>
                          </a:solidFill>
                          <a:latin typeface="Times New Roman"/>
                        </a:rPr>
                        <a:t>2000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800" b="1" i="0" u="none" strike="noStrike" dirty="0">
                          <a:solidFill>
                            <a:schemeClr val="bg1"/>
                          </a:solidFill>
                          <a:latin typeface="Times New Roman"/>
                        </a:rPr>
                        <a:t>41,503</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2800" b="1" i="0" u="none" strike="noStrike" dirty="0">
                          <a:solidFill>
                            <a:schemeClr val="bg1"/>
                          </a:solidFill>
                          <a:latin typeface="Times New Roman"/>
                        </a:rPr>
                        <a:t>22,870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1800" b="1" i="0" u="none" strike="noStrike" dirty="0">
                          <a:solidFill>
                            <a:schemeClr val="bg1"/>
                          </a:solidFill>
                          <a:latin typeface="Times New Roman"/>
                        </a:rPr>
                        <a:t>21,571</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1800" b="1" i="0" u="none" strike="noStrike" dirty="0">
                          <a:solidFill>
                            <a:schemeClr val="bg1"/>
                          </a:solidFill>
                          <a:latin typeface="Times New Roman"/>
                        </a:rPr>
                        <a:t>17,967</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1800" b="1" i="0" u="none" strike="noStrike" dirty="0">
                          <a:solidFill>
                            <a:schemeClr val="bg1"/>
                          </a:solidFill>
                          <a:latin typeface="Times New Roman"/>
                        </a:rPr>
                        <a:t>11,866</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1800" b="1" i="0" u="none" strike="noStrike" dirty="0">
                          <a:solidFill>
                            <a:schemeClr val="bg1"/>
                          </a:solidFill>
                          <a:latin typeface="Times New Roman"/>
                        </a:rPr>
                        <a:t>1,867</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r>
              <a:tr h="681123">
                <a:tc>
                  <a:txBody>
                    <a:bodyPr/>
                    <a:lstStyle/>
                    <a:p>
                      <a:pPr algn="ctr" fontAlgn="b"/>
                      <a:r>
                        <a:rPr lang="en-US" sz="2000" b="1" i="0" u="none" strike="noStrike" dirty="0">
                          <a:solidFill>
                            <a:srgbClr val="000000"/>
                          </a:solidFill>
                          <a:latin typeface="Times New Roman"/>
                        </a:rPr>
                        <a:t>2015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800" b="1" i="0" u="none" strike="noStrike" dirty="0">
                          <a:solidFill>
                            <a:schemeClr val="bg1"/>
                          </a:solidFill>
                          <a:latin typeface="Times New Roman"/>
                        </a:rPr>
                        <a:t>55,957</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en-US" sz="2800" b="1" i="0" u="none" strike="noStrike" dirty="0">
                          <a:solidFill>
                            <a:schemeClr val="bg1"/>
                          </a:solidFill>
                          <a:latin typeface="Times New Roman"/>
                        </a:rPr>
                        <a:t>30,597</a:t>
                      </a:r>
                    </a:p>
                  </a:txBody>
                  <a:tcPr marL="7620" marR="7620" marT="7620" marB="0" anchor="b">
                    <a:lnL>
                      <a:noFill/>
                    </a:lnL>
                    <a:lnR>
                      <a:noFill/>
                    </a:lnR>
                    <a:lnT>
                      <a:noFill/>
                    </a:lnT>
                    <a:lnB>
                      <a:noFill/>
                    </a:lnB>
                    <a:solidFill>
                      <a:srgbClr val="FFFF99"/>
                    </a:solidFill>
                  </a:tcPr>
                </a:tc>
                <a:tc>
                  <a:txBody>
                    <a:bodyPr/>
                    <a:lstStyle/>
                    <a:p>
                      <a:pPr algn="ctr" fontAlgn="b"/>
                      <a:r>
                        <a:rPr lang="en-US" sz="1800" b="1" i="0" u="none" strike="noStrike" dirty="0">
                          <a:solidFill>
                            <a:schemeClr val="bg1"/>
                          </a:solidFill>
                          <a:latin typeface="Times New Roman"/>
                        </a:rPr>
                        <a:t>26,098</a:t>
                      </a:r>
                    </a:p>
                  </a:txBody>
                  <a:tcPr marL="7620" marR="7620" marT="7620" marB="0" anchor="b">
                    <a:lnL>
                      <a:noFill/>
                    </a:lnL>
                    <a:lnR>
                      <a:noFill/>
                    </a:lnR>
                    <a:lnT>
                      <a:noFill/>
                    </a:lnT>
                    <a:lnB>
                      <a:noFill/>
                    </a:lnB>
                    <a:solidFill>
                      <a:srgbClr val="FFFF99"/>
                    </a:solidFill>
                  </a:tcPr>
                </a:tc>
                <a:tc>
                  <a:txBody>
                    <a:bodyPr/>
                    <a:lstStyle/>
                    <a:p>
                      <a:pPr algn="ctr" fontAlgn="b"/>
                      <a:r>
                        <a:rPr lang="en-US" sz="1800" b="1" i="0" u="none" strike="noStrike" dirty="0">
                          <a:solidFill>
                            <a:schemeClr val="bg1"/>
                          </a:solidFill>
                          <a:latin typeface="Times New Roman"/>
                        </a:rPr>
                        <a:t>23,286</a:t>
                      </a:r>
                    </a:p>
                  </a:txBody>
                  <a:tcPr marL="7620" marR="7620" marT="7620" marB="0" anchor="b">
                    <a:lnL>
                      <a:noFill/>
                    </a:lnL>
                    <a:lnR>
                      <a:noFill/>
                    </a:lnR>
                    <a:lnT>
                      <a:noFill/>
                    </a:lnT>
                    <a:lnB>
                      <a:noFill/>
                    </a:lnB>
                    <a:solidFill>
                      <a:srgbClr val="FFFF99"/>
                    </a:solidFill>
                  </a:tcPr>
                </a:tc>
                <a:tc>
                  <a:txBody>
                    <a:bodyPr/>
                    <a:lstStyle/>
                    <a:p>
                      <a:pPr algn="ctr" fontAlgn="b"/>
                      <a:r>
                        <a:rPr lang="en-US" sz="1800" b="1" i="0" u="none" strike="noStrike" dirty="0">
                          <a:solidFill>
                            <a:schemeClr val="bg1"/>
                          </a:solidFill>
                          <a:latin typeface="Times New Roman"/>
                        </a:rPr>
                        <a:t>12,837</a:t>
                      </a:r>
                    </a:p>
                  </a:txBody>
                  <a:tcPr marL="7620" marR="7620" marT="7620" marB="0" anchor="b">
                    <a:lnL>
                      <a:noFill/>
                    </a:lnL>
                    <a:lnR>
                      <a:noFill/>
                    </a:lnR>
                    <a:lnT>
                      <a:noFill/>
                    </a:lnT>
                    <a:lnB>
                      <a:noFill/>
                    </a:lnB>
                    <a:solidFill>
                      <a:srgbClr val="FFFF99"/>
                    </a:solidFill>
                  </a:tcPr>
                </a:tc>
                <a:tc>
                  <a:txBody>
                    <a:bodyPr/>
                    <a:lstStyle/>
                    <a:p>
                      <a:pPr algn="ctr" fontAlgn="b"/>
                      <a:r>
                        <a:rPr lang="en-US" sz="1800" b="1" i="0" u="none" strike="noStrike" dirty="0">
                          <a:solidFill>
                            <a:schemeClr val="bg1"/>
                          </a:solidFill>
                          <a:latin typeface="Times New Roman"/>
                        </a:rPr>
                        <a:t>2,236</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681123">
                <a:tc>
                  <a:txBody>
                    <a:bodyPr/>
                    <a:lstStyle/>
                    <a:p>
                      <a:pPr algn="ctr" fontAlgn="b"/>
                      <a:r>
                        <a:rPr lang="en-US" sz="2000" b="1" i="0" u="none" strike="noStrike" dirty="0">
                          <a:solidFill>
                            <a:srgbClr val="000000"/>
                          </a:solidFill>
                          <a:latin typeface="Times New Roman"/>
                        </a:rPr>
                        <a:t>2030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1" i="0" u="none" strike="noStrike" dirty="0">
                          <a:solidFill>
                            <a:schemeClr val="bg1"/>
                          </a:solidFill>
                          <a:latin typeface="Times New Roman"/>
                        </a:rPr>
                        <a:t>71,223</a:t>
                      </a:r>
                    </a:p>
                  </a:txBody>
                  <a:tcPr marL="7620" marR="7620" marT="762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800" b="1" i="0" u="none" strike="noStrike" dirty="0">
                          <a:solidFill>
                            <a:schemeClr val="bg1"/>
                          </a:solidFill>
                          <a:latin typeface="Times New Roman"/>
                        </a:rPr>
                        <a:t>38,757</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800" b="1" i="0" u="none" strike="noStrike" dirty="0">
                          <a:solidFill>
                            <a:schemeClr val="bg1"/>
                          </a:solidFill>
                          <a:latin typeface="Times New Roman"/>
                        </a:rPr>
                        <a:t>30,880</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800" b="1" i="0" u="none" strike="noStrike" dirty="0">
                          <a:solidFill>
                            <a:schemeClr val="bg1"/>
                          </a:solidFill>
                          <a:latin typeface="Times New Roman"/>
                        </a:rPr>
                        <a:t>28,903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800" b="1" i="0" u="none" strike="noStrike" dirty="0">
                          <a:solidFill>
                            <a:schemeClr val="bg1"/>
                          </a:solidFill>
                          <a:latin typeface="Times New Roman"/>
                        </a:rPr>
                        <a:t>13,863</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800" b="1" i="0" u="none" strike="noStrike" dirty="0">
                          <a:solidFill>
                            <a:schemeClr val="bg1"/>
                          </a:solidFill>
                          <a:latin typeface="Times New Roman"/>
                        </a:rPr>
                        <a:t>2,626</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r>
            </a:tbl>
          </a:graphicData>
        </a:graphic>
      </p:graphicFrame>
      <p:sp>
        <p:nvSpPr>
          <p:cNvPr id="4" name="Rectangle 3"/>
          <p:cNvSpPr>
            <a:spLocks noChangeArrowheads="1"/>
          </p:cNvSpPr>
          <p:nvPr/>
        </p:nvSpPr>
        <p:spPr bwMode="auto">
          <a:xfrm>
            <a:off x="152400" y="1066800"/>
            <a:ext cx="8991600" cy="461963"/>
          </a:xfrm>
          <a:prstGeom prst="rect">
            <a:avLst/>
          </a:prstGeom>
          <a:noFill/>
          <a:ln w="9525">
            <a:noFill/>
            <a:miter lim="800000"/>
            <a:headEnd/>
            <a:tailEnd/>
          </a:ln>
        </p:spPr>
        <p:txBody>
          <a:bodyPr>
            <a:spAutoFit/>
          </a:bodyPr>
          <a:lstStyle/>
          <a:p>
            <a:pPr algn="ctr">
              <a:defRPr/>
            </a:pPr>
            <a:r>
              <a:rPr lang="en-US" sz="2400" b="1" dirty="0">
                <a:solidFill>
                  <a:schemeClr val="folHlink"/>
                </a:solidFill>
                <a:effectLst>
                  <a:outerShdw blurRad="38100" dist="38100" dir="2700000" algn="tl">
                    <a:srgbClr val="000000">
                      <a:alpha val="43137"/>
                    </a:srgbClr>
                  </a:outerShdw>
                </a:effectLst>
              </a:rPr>
              <a:t>South Maui 2010 Population Already Nears Projected 2015 Level</a:t>
            </a:r>
            <a:endParaRPr lang="en-US" sz="2400" dirty="0">
              <a:effectLst>
                <a:outerShdw blurRad="38100" dist="38100" dir="2700000" algn="tl">
                  <a:srgbClr val="000000">
                    <a:alpha val="43137"/>
                  </a:srgbClr>
                </a:outerShdw>
              </a:effectLst>
            </a:endParaRPr>
          </a:p>
        </p:txBody>
      </p:sp>
      <p:sp>
        <p:nvSpPr>
          <p:cNvPr id="21556" name="Rectangle 4"/>
          <p:cNvSpPr>
            <a:spLocks noChangeArrowheads="1"/>
          </p:cNvSpPr>
          <p:nvPr/>
        </p:nvSpPr>
        <p:spPr bwMode="auto">
          <a:xfrm>
            <a:off x="261938" y="228600"/>
            <a:ext cx="8651875" cy="708025"/>
          </a:xfrm>
          <a:prstGeom prst="rect">
            <a:avLst/>
          </a:prstGeom>
          <a:noFill/>
          <a:ln w="9525">
            <a:noFill/>
            <a:miter lim="800000"/>
            <a:headEnd/>
            <a:tailEnd/>
          </a:ln>
        </p:spPr>
        <p:txBody>
          <a:bodyPr wrap="none">
            <a:spAutoFit/>
          </a:bodyPr>
          <a:lstStyle/>
          <a:p>
            <a:pPr algn="ctr">
              <a:defRPr/>
            </a:pPr>
            <a:r>
              <a:rPr lang="en-US" sz="4000" b="1" dirty="0">
                <a:solidFill>
                  <a:schemeClr val="folHlink"/>
                </a:solidFill>
                <a:effectLst>
                  <a:outerShdw blurRad="38100" dist="38100" dir="2700000" algn="tl">
                    <a:srgbClr val="000000">
                      <a:alpha val="43137"/>
                    </a:srgbClr>
                  </a:outerShdw>
                </a:effectLst>
              </a:rPr>
              <a:t>Maui Resident Population 2000 - 2030 </a:t>
            </a:r>
          </a:p>
        </p:txBody>
      </p:sp>
    </p:spTree>
  </p:cSld>
  <p:clrMapOvr>
    <a:masterClrMapping/>
  </p:clrMapOvr>
  <p:transition spd="med" advTm="9000">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Grp="1" noChangeAspect="1"/>
          </p:cNvGraphicFramePr>
          <p:nvPr>
            <p:ph idx="1"/>
          </p:nvPr>
        </p:nvGraphicFramePr>
        <p:xfrm>
          <a:off x="-304800" y="304800"/>
          <a:ext cx="10357344" cy="6815150"/>
        </p:xfrm>
        <a:graphic>
          <a:graphicData uri="http://schemas.openxmlformats.org/presentationml/2006/ole">
            <p:oleObj spid="_x0000_s504834" name="Worksheet" r:id="rId4" imgW="8467857" imgH="5572260" progId="Excel.Sheet.8">
              <p:embed/>
            </p:oleObj>
          </a:graphicData>
        </a:graphic>
      </p:graphicFrame>
      <p:sp>
        <p:nvSpPr>
          <p:cNvPr id="20483" name="Text Box 3"/>
          <p:cNvSpPr txBox="1">
            <a:spLocks noChangeArrowheads="1"/>
          </p:cNvSpPr>
          <p:nvPr/>
        </p:nvSpPr>
        <p:spPr bwMode="auto">
          <a:xfrm>
            <a:off x="0" y="0"/>
            <a:ext cx="9144000" cy="701675"/>
          </a:xfrm>
          <a:prstGeom prst="rect">
            <a:avLst/>
          </a:prstGeom>
          <a:solidFill>
            <a:srgbClr val="000080"/>
          </a:solidFill>
          <a:ln w="9525">
            <a:noFill/>
            <a:miter lim="800000"/>
            <a:headEnd/>
            <a:tailEnd/>
          </a:ln>
        </p:spPr>
        <p:txBody>
          <a:bodyPr>
            <a:spAutoFit/>
          </a:bodyPr>
          <a:lstStyle/>
          <a:p>
            <a:pPr algn="ctr">
              <a:defRPr/>
            </a:pPr>
            <a:r>
              <a:rPr lang="en-US" sz="4000" b="1" dirty="0">
                <a:solidFill>
                  <a:schemeClr val="folHlink"/>
                </a:solidFill>
                <a:effectLst>
                  <a:outerShdw blurRad="38100" dist="38100" dir="2700000" algn="tl">
                    <a:srgbClr val="000000">
                      <a:alpha val="43137"/>
                    </a:srgbClr>
                  </a:outerShdw>
                </a:effectLst>
              </a:rPr>
              <a:t>Maui Resident Population 2000 - </a:t>
            </a:r>
            <a:r>
              <a:rPr lang="en-US" sz="4000" b="1" dirty="0" smtClean="0">
                <a:solidFill>
                  <a:schemeClr val="folHlink"/>
                </a:solidFill>
                <a:effectLst>
                  <a:outerShdw blurRad="38100" dist="38100" dir="2700000" algn="tl">
                    <a:srgbClr val="000000">
                      <a:alpha val="43137"/>
                    </a:srgbClr>
                  </a:outerShdw>
                </a:effectLst>
              </a:rPr>
              <a:t>2020 </a:t>
            </a:r>
            <a:endParaRPr lang="en-US" sz="4000" b="1" dirty="0">
              <a:solidFill>
                <a:schemeClr val="folHlink"/>
              </a:solidFill>
              <a:effectLst>
                <a:outerShdw blurRad="38100" dist="38100" dir="2700000" algn="tl">
                  <a:srgbClr val="000000">
                    <a:alpha val="43137"/>
                  </a:srgbClr>
                </a:outerShdw>
              </a:effectLst>
            </a:endParaRPr>
          </a:p>
        </p:txBody>
      </p:sp>
      <p:sp>
        <p:nvSpPr>
          <p:cNvPr id="381956" name="Text Box 4"/>
          <p:cNvSpPr txBox="1">
            <a:spLocks noChangeArrowheads="1"/>
          </p:cNvSpPr>
          <p:nvPr/>
        </p:nvSpPr>
        <p:spPr bwMode="auto">
          <a:xfrm>
            <a:off x="0" y="723900"/>
            <a:ext cx="9144000" cy="461665"/>
          </a:xfrm>
          <a:prstGeom prst="rect">
            <a:avLst/>
          </a:prstGeom>
          <a:noFill/>
          <a:ln w="9525">
            <a:noFill/>
            <a:miter lim="800000"/>
            <a:headEnd/>
            <a:tailEnd/>
          </a:ln>
        </p:spPr>
        <p:txBody>
          <a:bodyPr>
            <a:spAutoFit/>
          </a:bodyPr>
          <a:lstStyle/>
          <a:p>
            <a:pPr algn="ctr">
              <a:defRPr/>
            </a:pPr>
            <a:r>
              <a:rPr lang="en-US" sz="2400" b="1" dirty="0">
                <a:solidFill>
                  <a:schemeClr val="folHlink"/>
                </a:solidFill>
                <a:effectLst>
                  <a:outerShdw blurRad="38100" dist="38100" dir="2700000" algn="tl">
                    <a:srgbClr val="000000">
                      <a:alpha val="43137"/>
                    </a:srgbClr>
                  </a:outerShdw>
                </a:effectLst>
              </a:rPr>
              <a:t>Maui Island Population </a:t>
            </a:r>
            <a:r>
              <a:rPr lang="en-US" sz="2400" b="1" dirty="0" smtClean="0">
                <a:solidFill>
                  <a:schemeClr val="folHlink"/>
                </a:solidFill>
                <a:effectLst>
                  <a:outerShdw blurRad="38100" dist="38100" dir="2700000" algn="tl">
                    <a:srgbClr val="000000">
                      <a:alpha val="43137"/>
                    </a:srgbClr>
                  </a:outerShdw>
                </a:effectLst>
              </a:rPr>
              <a:t>Forecast by Communities</a:t>
            </a:r>
            <a:endParaRPr lang="en-US" sz="2400" b="1" dirty="0">
              <a:solidFill>
                <a:schemeClr val="folHlink"/>
              </a:solidFill>
              <a:effectLst>
                <a:outerShdw blurRad="38100" dist="38100" dir="2700000" algn="tl">
                  <a:srgbClr val="000000">
                    <a:alpha val="43137"/>
                  </a:srgbClr>
                </a:outerShdw>
              </a:effectLst>
            </a:endParaRPr>
          </a:p>
        </p:txBody>
      </p:sp>
    </p:spTree>
  </p:cSld>
  <p:clrMapOvr>
    <a:masterClrMapping/>
  </p:clrMapOvr>
  <p:transition spd="med" advTm="10000">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9" name="Text Box 5"/>
          <p:cNvSpPr txBox="1">
            <a:spLocks noChangeArrowheads="1"/>
          </p:cNvSpPr>
          <p:nvPr/>
        </p:nvSpPr>
        <p:spPr bwMode="auto">
          <a:xfrm>
            <a:off x="0" y="1676400"/>
            <a:ext cx="9144000" cy="2862263"/>
          </a:xfrm>
          <a:prstGeom prst="rect">
            <a:avLst/>
          </a:prstGeom>
          <a:noFill/>
          <a:ln w="9525">
            <a:noFill/>
            <a:miter lim="800000"/>
            <a:headEnd/>
            <a:tailEnd/>
          </a:ln>
        </p:spPr>
        <p:txBody>
          <a:bodyPr>
            <a:spAutoFit/>
          </a:bodyPr>
          <a:lstStyle/>
          <a:p>
            <a:r>
              <a:rPr lang="en-US" sz="3600" b="1" dirty="0" err="1">
                <a:solidFill>
                  <a:schemeClr val="folHlink"/>
                </a:solidFill>
                <a:effectLst>
                  <a:outerShdw blurRad="38100" dist="38100" dir="2700000" algn="tl">
                    <a:srgbClr val="000000">
                      <a:alpha val="43137"/>
                    </a:srgbClr>
                  </a:outerShdw>
                </a:effectLst>
              </a:rPr>
              <a:t>Hawai’i’s</a:t>
            </a:r>
            <a:r>
              <a:rPr lang="en-US" sz="3600" b="1" dirty="0">
                <a:solidFill>
                  <a:schemeClr val="folHlink"/>
                </a:solidFill>
                <a:effectLst>
                  <a:outerShdw blurRad="38100" dist="38100" dir="2700000" algn="tl">
                    <a:srgbClr val="000000">
                      <a:alpha val="43137"/>
                    </a:srgbClr>
                  </a:outerShdw>
                </a:effectLst>
              </a:rPr>
              <a:t> economy creates mostly low-paying jobs servicing tourism, burdening many local residents with low wages, costly housing and a </a:t>
            </a:r>
            <a:r>
              <a:rPr lang="en-US" sz="3600" b="1" dirty="0" smtClean="0">
                <a:solidFill>
                  <a:schemeClr val="folHlink"/>
                </a:solidFill>
                <a:effectLst>
                  <a:outerShdw blurRad="38100" dist="38100" dir="2700000" algn="tl">
                    <a:srgbClr val="000000">
                      <a:alpha val="43137"/>
                    </a:srgbClr>
                  </a:outerShdw>
                </a:effectLst>
              </a:rPr>
              <a:t>cost-of-living </a:t>
            </a:r>
            <a:r>
              <a:rPr lang="en-US" sz="3600" b="1" dirty="0">
                <a:solidFill>
                  <a:schemeClr val="folHlink"/>
                </a:solidFill>
                <a:effectLst>
                  <a:outerShdw blurRad="38100" dist="38100" dir="2700000" algn="tl">
                    <a:srgbClr val="000000">
                      <a:alpha val="43137"/>
                    </a:srgbClr>
                  </a:outerShdw>
                </a:effectLst>
              </a:rPr>
              <a:t>35% higher than on the Mainland. </a:t>
            </a:r>
          </a:p>
        </p:txBody>
      </p:sp>
      <p:sp>
        <p:nvSpPr>
          <p:cNvPr id="4" name="Text Box 4"/>
          <p:cNvSpPr txBox="1">
            <a:spLocks noChangeArrowheads="1"/>
          </p:cNvSpPr>
          <p:nvPr/>
        </p:nvSpPr>
        <p:spPr bwMode="auto">
          <a:xfrm>
            <a:off x="152400" y="152400"/>
            <a:ext cx="9144000" cy="701675"/>
          </a:xfrm>
          <a:prstGeom prst="rect">
            <a:avLst/>
          </a:prstGeom>
          <a:noFill/>
          <a:ln w="9525">
            <a:noFill/>
            <a:miter lim="800000"/>
            <a:headEnd/>
            <a:tailEnd/>
          </a:ln>
        </p:spPr>
        <p:txBody>
          <a:bodyPr>
            <a:spAutoFit/>
          </a:bodyPr>
          <a:lstStyle/>
          <a:p>
            <a:pPr algn="ctr"/>
            <a:r>
              <a:rPr lang="en-US" sz="4000" b="1" dirty="0" smtClean="0">
                <a:solidFill>
                  <a:schemeClr val="folHlink"/>
                </a:solidFill>
                <a:effectLst>
                  <a:outerShdw blurRad="38100" dist="38100" dir="2700000" algn="tl">
                    <a:srgbClr val="000000">
                      <a:alpha val="43137"/>
                    </a:srgbClr>
                  </a:outerShdw>
                </a:effectLst>
              </a:rPr>
              <a:t>Maui Nui’s </a:t>
            </a:r>
            <a:r>
              <a:rPr lang="en-US" sz="4000" b="1" dirty="0">
                <a:solidFill>
                  <a:schemeClr val="folHlink"/>
                </a:solidFill>
                <a:effectLst>
                  <a:outerShdw blurRad="38100" dist="38100" dir="2700000" algn="tl">
                    <a:srgbClr val="000000">
                      <a:alpha val="43137"/>
                    </a:srgbClr>
                  </a:outerShdw>
                </a:effectLst>
              </a:rPr>
              <a:t>“Tipping Points”? </a:t>
            </a:r>
          </a:p>
        </p:txBody>
      </p:sp>
    </p:spTree>
    <p:custDataLst>
      <p:tags r:id="rId1"/>
    </p:custDataLst>
  </p:cSld>
  <p:clrMapOvr>
    <a:masterClrMapping/>
  </p:clrMapOvr>
  <p:transition advTm="9391">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41349">
                                            <p:txEl>
                                              <p:pRg st="0" end="0"/>
                                            </p:txEl>
                                          </p:spTgt>
                                        </p:tgtEl>
                                        <p:attrNameLst>
                                          <p:attrName>style.visibility</p:attrName>
                                        </p:attrNameLst>
                                      </p:cBhvr>
                                      <p:to>
                                        <p:strVal val="visible"/>
                                      </p:to>
                                    </p:set>
                                    <p:anim calcmode="lin" valueType="num">
                                      <p:cBhvr>
                                        <p:cTn id="7" dur="1000" fill="hold"/>
                                        <p:tgtEl>
                                          <p:spTgt spid="44134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41349">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413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idx="1"/>
          </p:nvPr>
        </p:nvGraphicFramePr>
        <p:xfrm>
          <a:off x="609600" y="1786044"/>
          <a:ext cx="7924800" cy="4748000"/>
        </p:xfrm>
        <a:graphic>
          <a:graphicData uri="http://schemas.openxmlformats.org/presentationml/2006/ole">
            <p:oleObj spid="_x0000_s353282" name="Worksheet" r:id="rId4" imgW="8505946" imgH="5095980" progId="Excel.Sheet.8">
              <p:embed/>
            </p:oleObj>
          </a:graphicData>
        </a:graphic>
      </p:graphicFrame>
      <p:sp>
        <p:nvSpPr>
          <p:cNvPr id="2051" name="Text Box 3"/>
          <p:cNvSpPr txBox="1">
            <a:spLocks noChangeArrowheads="1"/>
          </p:cNvSpPr>
          <p:nvPr/>
        </p:nvSpPr>
        <p:spPr bwMode="auto">
          <a:xfrm>
            <a:off x="0" y="0"/>
            <a:ext cx="9144000" cy="701675"/>
          </a:xfrm>
          <a:prstGeom prst="rect">
            <a:avLst/>
          </a:prstGeom>
          <a:solidFill>
            <a:srgbClr val="000080"/>
          </a:solidFill>
          <a:ln w="9525">
            <a:noFill/>
            <a:miter lim="800000"/>
            <a:headEnd/>
            <a:tailEnd/>
          </a:ln>
        </p:spPr>
        <p:txBody>
          <a:bodyPr>
            <a:spAutoFit/>
          </a:bodyPr>
          <a:lstStyle/>
          <a:p>
            <a:pPr algn="ctr"/>
            <a:r>
              <a:rPr lang="en-US" sz="4000" b="1" dirty="0">
                <a:solidFill>
                  <a:schemeClr val="folHlink"/>
                </a:solidFill>
              </a:rPr>
              <a:t>Maui Resident Population 2000 - </a:t>
            </a:r>
            <a:r>
              <a:rPr lang="en-US" sz="4000" b="1" dirty="0" smtClean="0">
                <a:solidFill>
                  <a:schemeClr val="folHlink"/>
                </a:solidFill>
              </a:rPr>
              <a:t>2020 </a:t>
            </a:r>
            <a:endParaRPr lang="en-US" sz="4000" b="1" dirty="0">
              <a:solidFill>
                <a:schemeClr val="folHlink"/>
              </a:solidFill>
            </a:endParaRPr>
          </a:p>
        </p:txBody>
      </p:sp>
      <p:sp>
        <p:nvSpPr>
          <p:cNvPr id="384004" name="Text Box 4"/>
          <p:cNvSpPr txBox="1">
            <a:spLocks noChangeArrowheads="1"/>
          </p:cNvSpPr>
          <p:nvPr/>
        </p:nvSpPr>
        <p:spPr bwMode="auto">
          <a:xfrm>
            <a:off x="1752600" y="3736975"/>
            <a:ext cx="1042988" cy="457200"/>
          </a:xfrm>
          <a:prstGeom prst="rect">
            <a:avLst/>
          </a:prstGeom>
          <a:solidFill>
            <a:srgbClr val="C0C0C0">
              <a:alpha val="23137"/>
            </a:srgbClr>
          </a:solidFill>
          <a:ln w="9525">
            <a:noFill/>
            <a:miter lim="800000"/>
            <a:headEnd/>
            <a:tailEnd/>
          </a:ln>
        </p:spPr>
        <p:txBody>
          <a:bodyPr wrap="none">
            <a:spAutoFit/>
          </a:bodyPr>
          <a:lstStyle/>
          <a:p>
            <a:r>
              <a:rPr lang="en-US" sz="2400" b="1">
                <a:solidFill>
                  <a:srgbClr val="FF00FF"/>
                </a:solidFill>
              </a:rPr>
              <a:t>+ 61%</a:t>
            </a:r>
          </a:p>
        </p:txBody>
      </p:sp>
      <p:sp>
        <p:nvSpPr>
          <p:cNvPr id="384005" name="Text Box 5"/>
          <p:cNvSpPr txBox="1">
            <a:spLocks noChangeArrowheads="1"/>
          </p:cNvSpPr>
          <p:nvPr/>
        </p:nvSpPr>
        <p:spPr bwMode="auto">
          <a:xfrm>
            <a:off x="6934200" y="1450975"/>
            <a:ext cx="1042988" cy="457200"/>
          </a:xfrm>
          <a:prstGeom prst="rect">
            <a:avLst/>
          </a:prstGeom>
          <a:solidFill>
            <a:srgbClr val="C0C0C0">
              <a:alpha val="23137"/>
            </a:srgbClr>
          </a:solidFill>
          <a:ln w="9525">
            <a:noFill/>
            <a:miter lim="800000"/>
            <a:headEnd/>
            <a:tailEnd/>
          </a:ln>
        </p:spPr>
        <p:txBody>
          <a:bodyPr wrap="none">
            <a:spAutoFit/>
          </a:bodyPr>
          <a:lstStyle/>
          <a:p>
            <a:r>
              <a:rPr lang="en-US" sz="2400" b="1">
                <a:solidFill>
                  <a:srgbClr val="FF00FF"/>
                </a:solidFill>
              </a:rPr>
              <a:t>+ 72%</a:t>
            </a:r>
          </a:p>
        </p:txBody>
      </p:sp>
      <p:sp>
        <p:nvSpPr>
          <p:cNvPr id="384006" name="Text Box 6"/>
          <p:cNvSpPr txBox="1">
            <a:spLocks noChangeArrowheads="1"/>
          </p:cNvSpPr>
          <p:nvPr/>
        </p:nvSpPr>
        <p:spPr bwMode="auto">
          <a:xfrm>
            <a:off x="4343400" y="3355975"/>
            <a:ext cx="1042988" cy="457200"/>
          </a:xfrm>
          <a:prstGeom prst="rect">
            <a:avLst/>
          </a:prstGeom>
          <a:solidFill>
            <a:srgbClr val="C0C0C0">
              <a:alpha val="23137"/>
            </a:srgbClr>
          </a:solidFill>
          <a:ln w="9525">
            <a:noFill/>
            <a:miter lim="800000"/>
            <a:headEnd/>
            <a:tailEnd/>
          </a:ln>
        </p:spPr>
        <p:txBody>
          <a:bodyPr wrap="none">
            <a:spAutoFit/>
          </a:bodyPr>
          <a:lstStyle/>
          <a:p>
            <a:r>
              <a:rPr lang="en-US" sz="2400" b="1" dirty="0">
                <a:solidFill>
                  <a:schemeClr val="accent6">
                    <a:lumMod val="60000"/>
                    <a:lumOff val="40000"/>
                  </a:schemeClr>
                </a:solidFill>
              </a:rPr>
              <a:t>+ 70%</a:t>
            </a:r>
          </a:p>
        </p:txBody>
      </p:sp>
      <p:sp>
        <p:nvSpPr>
          <p:cNvPr id="384007" name="Text Box 7"/>
          <p:cNvSpPr txBox="1">
            <a:spLocks noChangeArrowheads="1"/>
          </p:cNvSpPr>
          <p:nvPr/>
        </p:nvSpPr>
        <p:spPr bwMode="auto">
          <a:xfrm>
            <a:off x="0" y="800100"/>
            <a:ext cx="9144000" cy="457200"/>
          </a:xfrm>
          <a:prstGeom prst="rect">
            <a:avLst/>
          </a:prstGeom>
          <a:noFill/>
          <a:ln w="9525">
            <a:noFill/>
            <a:miter lim="800000"/>
            <a:headEnd/>
            <a:tailEnd/>
          </a:ln>
        </p:spPr>
        <p:txBody>
          <a:bodyPr>
            <a:spAutoFit/>
          </a:bodyPr>
          <a:lstStyle/>
          <a:p>
            <a:pPr algn="ctr"/>
            <a:r>
              <a:rPr lang="en-US" sz="2400" b="1">
                <a:solidFill>
                  <a:schemeClr val="folHlink"/>
                </a:solidFill>
              </a:rPr>
              <a:t>Projected Changes for Three Key Community Plan Areas</a:t>
            </a:r>
          </a:p>
        </p:txBody>
      </p:sp>
    </p:spTree>
  </p:cSld>
  <p:clrMapOvr>
    <a:masterClrMapping/>
  </p:clrMapOvr>
  <p:transition spd="med" advTm="1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38400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384006"/>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384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4" grpId="0" animBg="1"/>
      <p:bldP spid="384005" grpId="0" animBg="1"/>
      <p:bldP spid="38400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Grp="1" noChangeAspect="1"/>
          </p:cNvGraphicFramePr>
          <p:nvPr>
            <p:ph/>
          </p:nvPr>
        </p:nvGraphicFramePr>
        <p:xfrm>
          <a:off x="381000" y="985838"/>
          <a:ext cx="8382000" cy="5668962"/>
        </p:xfrm>
        <a:graphic>
          <a:graphicData uri="http://schemas.openxmlformats.org/presentationml/2006/ole">
            <p:oleObj spid="_x0000_s354306" name="Worksheet" r:id="rId4" imgW="8534310" imgH="5772060" progId="Excel.Sheet.8">
              <p:embed/>
            </p:oleObj>
          </a:graphicData>
        </a:graphic>
      </p:graphicFrame>
      <p:sp>
        <p:nvSpPr>
          <p:cNvPr id="18435" name="Text Box 3"/>
          <p:cNvSpPr txBox="1">
            <a:spLocks noChangeArrowheads="1"/>
          </p:cNvSpPr>
          <p:nvPr/>
        </p:nvSpPr>
        <p:spPr bwMode="auto">
          <a:xfrm>
            <a:off x="0" y="0"/>
            <a:ext cx="9144000" cy="701675"/>
          </a:xfrm>
          <a:prstGeom prst="rect">
            <a:avLst/>
          </a:prstGeom>
          <a:solidFill>
            <a:srgbClr val="000080"/>
          </a:solidFill>
          <a:ln w="9525">
            <a:noFill/>
            <a:miter lim="800000"/>
            <a:headEnd/>
            <a:tailEnd/>
          </a:ln>
        </p:spPr>
        <p:txBody>
          <a:bodyPr>
            <a:spAutoFit/>
          </a:bodyPr>
          <a:lstStyle/>
          <a:p>
            <a:pPr algn="ctr"/>
            <a:r>
              <a:rPr lang="en-US" sz="4000" b="1" dirty="0">
                <a:solidFill>
                  <a:schemeClr val="folHlink"/>
                </a:solidFill>
              </a:rPr>
              <a:t>The </a:t>
            </a:r>
            <a:r>
              <a:rPr lang="en-US" sz="4000" b="1" dirty="0" smtClean="0">
                <a:solidFill>
                  <a:schemeClr val="folHlink"/>
                </a:solidFill>
              </a:rPr>
              <a:t>Housing Mix </a:t>
            </a:r>
            <a:r>
              <a:rPr lang="en-US" sz="4000" b="1" dirty="0">
                <a:solidFill>
                  <a:schemeClr val="folHlink"/>
                </a:solidFill>
              </a:rPr>
              <a:t>Dilemma </a:t>
            </a:r>
          </a:p>
        </p:txBody>
      </p:sp>
      <p:sp>
        <p:nvSpPr>
          <p:cNvPr id="404484" name="Text Box 4"/>
          <p:cNvSpPr txBox="1">
            <a:spLocks noChangeArrowheads="1"/>
          </p:cNvSpPr>
          <p:nvPr/>
        </p:nvSpPr>
        <p:spPr bwMode="auto">
          <a:xfrm>
            <a:off x="0" y="1066800"/>
            <a:ext cx="9144000" cy="519113"/>
          </a:xfrm>
          <a:prstGeom prst="rect">
            <a:avLst/>
          </a:prstGeom>
          <a:noFill/>
          <a:ln w="9525">
            <a:noFill/>
            <a:miter lim="800000"/>
            <a:headEnd/>
            <a:tailEnd/>
          </a:ln>
        </p:spPr>
        <p:txBody>
          <a:bodyPr>
            <a:spAutoFit/>
          </a:bodyPr>
          <a:lstStyle/>
          <a:p>
            <a:pPr algn="ctr"/>
            <a:r>
              <a:rPr lang="en-US" sz="2800" b="1" dirty="0" smtClean="0">
                <a:solidFill>
                  <a:schemeClr val="folHlink"/>
                </a:solidFill>
              </a:rPr>
              <a:t>Where </a:t>
            </a:r>
            <a:r>
              <a:rPr lang="en-US" sz="2800" b="1" dirty="0">
                <a:solidFill>
                  <a:schemeClr val="folHlink"/>
                </a:solidFill>
              </a:rPr>
              <a:t>should </a:t>
            </a:r>
            <a:r>
              <a:rPr lang="en-US" sz="2800" b="1" dirty="0" smtClean="0">
                <a:solidFill>
                  <a:schemeClr val="folHlink"/>
                </a:solidFill>
              </a:rPr>
              <a:t>the projected types of housing </a:t>
            </a:r>
            <a:r>
              <a:rPr lang="en-US" sz="2800" b="1" dirty="0">
                <a:solidFill>
                  <a:schemeClr val="folHlink"/>
                </a:solidFill>
              </a:rPr>
              <a:t>be located?</a:t>
            </a:r>
          </a:p>
        </p:txBody>
      </p:sp>
      <p:sp>
        <p:nvSpPr>
          <p:cNvPr id="5" name="TextBox 4"/>
          <p:cNvSpPr txBox="1"/>
          <p:nvPr/>
        </p:nvSpPr>
        <p:spPr>
          <a:xfrm>
            <a:off x="1828800" y="2362200"/>
            <a:ext cx="1752600" cy="646331"/>
          </a:xfrm>
          <a:prstGeom prst="rect">
            <a:avLst/>
          </a:prstGeom>
          <a:solidFill>
            <a:schemeClr val="bg2">
              <a:lumMod val="75000"/>
            </a:schemeClr>
          </a:solidFill>
        </p:spPr>
        <p:txBody>
          <a:bodyPr wrap="square" rtlCol="0">
            <a:spAutoFit/>
          </a:bodyPr>
          <a:lstStyle/>
          <a:p>
            <a:r>
              <a:rPr lang="en-US" b="1" dirty="0" smtClean="0">
                <a:solidFill>
                  <a:srgbClr val="F4800C"/>
                </a:solidFill>
                <a:effectLst>
                  <a:outerShdw blurRad="38100" dist="38100" dir="2700000" algn="tl">
                    <a:srgbClr val="000000">
                      <a:alpha val="43137"/>
                    </a:srgbClr>
                  </a:outerShdw>
                </a:effectLst>
              </a:rPr>
              <a:t>Single Fami</a:t>
            </a:r>
            <a:r>
              <a:rPr lang="en-US" dirty="0" smtClean="0">
                <a:solidFill>
                  <a:srgbClr val="F4800C"/>
                </a:solidFill>
              </a:rPr>
              <a:t>ly</a:t>
            </a:r>
          </a:p>
          <a:p>
            <a:r>
              <a:rPr lang="en-US" b="1" dirty="0" smtClean="0">
                <a:solidFill>
                  <a:schemeClr val="tx2">
                    <a:lumMod val="50000"/>
                  </a:schemeClr>
                </a:solidFill>
                <a:effectLst>
                  <a:outerShdw blurRad="38100" dist="38100" dir="2700000" algn="tl">
                    <a:srgbClr val="000000">
                      <a:alpha val="43137"/>
                    </a:srgbClr>
                  </a:outerShdw>
                </a:effectLst>
              </a:rPr>
              <a:t>Multi-Family</a:t>
            </a:r>
            <a:endParaRPr lang="en-US" b="1" dirty="0">
              <a:solidFill>
                <a:schemeClr val="tx2">
                  <a:lumMod val="50000"/>
                </a:schemeClr>
              </a:solidFill>
              <a:effectLst>
                <a:outerShdw blurRad="38100" dist="38100" dir="2700000" algn="tl">
                  <a:srgbClr val="000000">
                    <a:alpha val="43137"/>
                  </a:srgbClr>
                </a:outerShdw>
              </a:effectLst>
            </a:endParaRPr>
          </a:p>
        </p:txBody>
      </p:sp>
    </p:spTree>
  </p:cSld>
  <p:clrMapOvr>
    <a:masterClrMapping/>
  </p:clrMapOvr>
  <p:transition spd="med" advTm="7000">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Grp="1" noChangeAspect="1"/>
          </p:cNvGraphicFramePr>
          <p:nvPr>
            <p:ph idx="1"/>
          </p:nvPr>
        </p:nvGraphicFramePr>
        <p:xfrm>
          <a:off x="0" y="685800"/>
          <a:ext cx="10086298" cy="6611938"/>
        </p:xfrm>
        <a:graphic>
          <a:graphicData uri="http://schemas.openxmlformats.org/presentationml/2006/ole">
            <p:oleObj spid="_x0000_s355330" name="Worksheet" r:id="rId4" imgW="8629667" imgH="5657850" progId="Excel.Sheet.8">
              <p:embed/>
            </p:oleObj>
          </a:graphicData>
        </a:graphic>
      </p:graphicFrame>
      <p:sp>
        <p:nvSpPr>
          <p:cNvPr id="8195" name="Text Box 3"/>
          <p:cNvSpPr txBox="1">
            <a:spLocks noChangeArrowheads="1"/>
          </p:cNvSpPr>
          <p:nvPr/>
        </p:nvSpPr>
        <p:spPr bwMode="auto">
          <a:xfrm>
            <a:off x="0" y="0"/>
            <a:ext cx="9144000" cy="1754326"/>
          </a:xfrm>
          <a:prstGeom prst="rect">
            <a:avLst/>
          </a:prstGeom>
          <a:solidFill>
            <a:srgbClr val="000080"/>
          </a:solidFill>
          <a:ln w="9525">
            <a:noFill/>
            <a:miter lim="800000"/>
            <a:headEnd/>
            <a:tailEnd/>
          </a:ln>
        </p:spPr>
        <p:txBody>
          <a:bodyPr>
            <a:spAutoFit/>
          </a:bodyPr>
          <a:lstStyle/>
          <a:p>
            <a:pPr algn="ctr"/>
            <a:r>
              <a:rPr lang="en-US" sz="3600" b="1" dirty="0" smtClean="0">
                <a:solidFill>
                  <a:schemeClr val="folHlink"/>
                </a:solidFill>
              </a:rPr>
              <a:t>Given That The Ideal Solution Locates Jobs Near Housing Here Are Projected </a:t>
            </a:r>
            <a:r>
              <a:rPr lang="en-US" sz="3600" b="1" dirty="0">
                <a:solidFill>
                  <a:schemeClr val="folHlink"/>
                </a:solidFill>
              </a:rPr>
              <a:t>Jobs by Community Plan Areas</a:t>
            </a:r>
            <a:r>
              <a:rPr lang="en-US" sz="3600" b="1" dirty="0">
                <a:solidFill>
                  <a:srgbClr val="FFFF99"/>
                </a:solidFill>
              </a:rPr>
              <a:t> </a:t>
            </a:r>
          </a:p>
        </p:txBody>
      </p:sp>
    </p:spTree>
  </p:cSld>
  <p:clrMapOvr>
    <a:masterClrMapping/>
  </p:clrMapOvr>
  <p:transition spd="med" advTm="6000">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Grp="1" noChangeAspect="1"/>
          </p:cNvGraphicFramePr>
          <p:nvPr>
            <p:ph idx="1"/>
          </p:nvPr>
        </p:nvGraphicFramePr>
        <p:xfrm>
          <a:off x="0" y="1123950"/>
          <a:ext cx="10210800" cy="5591175"/>
        </p:xfrm>
        <a:graphic>
          <a:graphicData uri="http://schemas.openxmlformats.org/presentationml/2006/ole">
            <p:oleObj spid="_x0000_s356354" name="Worksheet" r:id="rId4" imgW="8582123" imgH="5724540" progId="Excel.Sheet.8">
              <p:embed/>
            </p:oleObj>
          </a:graphicData>
        </a:graphic>
      </p:graphicFrame>
      <p:sp>
        <p:nvSpPr>
          <p:cNvPr id="9219" name="Text Box 3"/>
          <p:cNvSpPr txBox="1">
            <a:spLocks noChangeArrowheads="1"/>
          </p:cNvSpPr>
          <p:nvPr/>
        </p:nvSpPr>
        <p:spPr bwMode="auto">
          <a:xfrm>
            <a:off x="0" y="0"/>
            <a:ext cx="9144000" cy="1311275"/>
          </a:xfrm>
          <a:prstGeom prst="rect">
            <a:avLst/>
          </a:prstGeom>
          <a:solidFill>
            <a:srgbClr val="000080"/>
          </a:solidFill>
          <a:ln w="9525">
            <a:noFill/>
            <a:miter lim="800000"/>
            <a:headEnd/>
            <a:tailEnd/>
          </a:ln>
        </p:spPr>
        <p:txBody>
          <a:bodyPr>
            <a:spAutoFit/>
          </a:bodyPr>
          <a:lstStyle/>
          <a:p>
            <a:pPr algn="ctr"/>
            <a:r>
              <a:rPr lang="en-US" sz="4000" b="1" dirty="0">
                <a:solidFill>
                  <a:schemeClr val="folHlink"/>
                </a:solidFill>
              </a:rPr>
              <a:t>Projected </a:t>
            </a:r>
            <a:r>
              <a:rPr lang="en-US" sz="4000" b="1" dirty="0" smtClean="0">
                <a:solidFill>
                  <a:schemeClr val="folHlink"/>
                </a:solidFill>
              </a:rPr>
              <a:t>Job Gains </a:t>
            </a:r>
            <a:r>
              <a:rPr lang="en-US" sz="4000" b="1" dirty="0">
                <a:solidFill>
                  <a:schemeClr val="folHlink"/>
                </a:solidFill>
              </a:rPr>
              <a:t>by Community Plan Areas</a:t>
            </a:r>
            <a:r>
              <a:rPr lang="en-US" sz="4000" b="1" dirty="0">
                <a:solidFill>
                  <a:srgbClr val="FFFF99"/>
                </a:solidFill>
              </a:rPr>
              <a:t> </a:t>
            </a:r>
          </a:p>
        </p:txBody>
      </p:sp>
      <p:sp>
        <p:nvSpPr>
          <p:cNvPr id="420868" name="Text Box 4"/>
          <p:cNvSpPr txBox="1">
            <a:spLocks noChangeArrowheads="1"/>
          </p:cNvSpPr>
          <p:nvPr/>
        </p:nvSpPr>
        <p:spPr bwMode="auto">
          <a:xfrm>
            <a:off x="1676400" y="3124200"/>
            <a:ext cx="966788" cy="457200"/>
          </a:xfrm>
          <a:prstGeom prst="rect">
            <a:avLst/>
          </a:prstGeom>
          <a:solidFill>
            <a:srgbClr val="C0C0C0">
              <a:alpha val="23137"/>
            </a:srgbClr>
          </a:solidFill>
          <a:ln w="9525">
            <a:noFill/>
            <a:miter lim="800000"/>
            <a:headEnd/>
            <a:tailEnd/>
          </a:ln>
        </p:spPr>
        <p:txBody>
          <a:bodyPr wrap="none">
            <a:spAutoFit/>
          </a:bodyPr>
          <a:lstStyle/>
          <a:p>
            <a:r>
              <a:rPr lang="en-US" sz="2400" b="1">
                <a:solidFill>
                  <a:srgbClr val="FF00FF"/>
                </a:solidFill>
              </a:rPr>
              <a:t>+22%</a:t>
            </a:r>
          </a:p>
        </p:txBody>
      </p:sp>
      <p:sp>
        <p:nvSpPr>
          <p:cNvPr id="420869" name="Text Box 5"/>
          <p:cNvSpPr txBox="1">
            <a:spLocks noChangeArrowheads="1"/>
          </p:cNvSpPr>
          <p:nvPr/>
        </p:nvSpPr>
        <p:spPr bwMode="auto">
          <a:xfrm>
            <a:off x="6324600" y="1371600"/>
            <a:ext cx="966788" cy="457200"/>
          </a:xfrm>
          <a:prstGeom prst="rect">
            <a:avLst/>
          </a:prstGeom>
          <a:solidFill>
            <a:srgbClr val="C0C0C0">
              <a:alpha val="23137"/>
            </a:srgbClr>
          </a:solidFill>
          <a:ln w="9525">
            <a:noFill/>
            <a:miter lim="800000"/>
            <a:headEnd/>
            <a:tailEnd/>
          </a:ln>
        </p:spPr>
        <p:txBody>
          <a:bodyPr wrap="none">
            <a:spAutoFit/>
          </a:bodyPr>
          <a:lstStyle/>
          <a:p>
            <a:r>
              <a:rPr lang="en-US" sz="2400" b="1">
                <a:solidFill>
                  <a:srgbClr val="FF00FF"/>
                </a:solidFill>
              </a:rPr>
              <a:t>+33%</a:t>
            </a:r>
          </a:p>
        </p:txBody>
      </p:sp>
      <p:sp>
        <p:nvSpPr>
          <p:cNvPr id="420870" name="Text Box 6"/>
          <p:cNvSpPr txBox="1">
            <a:spLocks noChangeArrowheads="1"/>
          </p:cNvSpPr>
          <p:nvPr/>
        </p:nvSpPr>
        <p:spPr bwMode="auto">
          <a:xfrm>
            <a:off x="3886200" y="2971800"/>
            <a:ext cx="1119188" cy="457200"/>
          </a:xfrm>
          <a:prstGeom prst="rect">
            <a:avLst/>
          </a:prstGeom>
          <a:solidFill>
            <a:srgbClr val="C0C0C0">
              <a:alpha val="23137"/>
            </a:srgbClr>
          </a:solidFill>
          <a:ln w="9525">
            <a:noFill/>
            <a:miter lim="800000"/>
            <a:headEnd/>
            <a:tailEnd/>
          </a:ln>
        </p:spPr>
        <p:txBody>
          <a:bodyPr wrap="none">
            <a:spAutoFit/>
          </a:bodyPr>
          <a:lstStyle/>
          <a:p>
            <a:r>
              <a:rPr lang="en-US" sz="2400" b="1" dirty="0">
                <a:solidFill>
                  <a:schemeClr val="accent6">
                    <a:lumMod val="60000"/>
                    <a:lumOff val="40000"/>
                  </a:schemeClr>
                </a:solidFill>
              </a:rPr>
              <a:t>+104%</a:t>
            </a:r>
          </a:p>
        </p:txBody>
      </p:sp>
    </p:spTree>
  </p:cSld>
  <p:clrMapOvr>
    <a:masterClrMapping/>
  </p:clrMapOvr>
  <p:transition spd="med" advTm="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20868"/>
                                        </p:tgtEl>
                                        <p:attrNameLst>
                                          <p:attrName>style.visibility</p:attrName>
                                        </p:attrNameLst>
                                      </p:cBhvr>
                                      <p:to>
                                        <p:strVal val="visible"/>
                                      </p:to>
                                    </p:set>
                                    <p:animEffect transition="in" filter="dissolve">
                                      <p:cBhvr>
                                        <p:cTn id="7" dur="2000"/>
                                        <p:tgtEl>
                                          <p:spTgt spid="420868"/>
                                        </p:tgtEl>
                                      </p:cBhvr>
                                    </p:animEffect>
                                  </p:childTnLst>
                                </p:cTn>
                              </p:par>
                            </p:childTnLst>
                          </p:cTn>
                        </p:par>
                        <p:par>
                          <p:cTn id="8" fill="hold">
                            <p:stCondLst>
                              <p:cond delay="3000"/>
                            </p:stCondLst>
                            <p:childTnLst>
                              <p:par>
                                <p:cTn id="9" presetID="9" presetClass="entr" presetSubtype="0" fill="hold" grpId="0" nodeType="afterEffect">
                                  <p:stCondLst>
                                    <p:cond delay="1500"/>
                                  </p:stCondLst>
                                  <p:childTnLst>
                                    <p:set>
                                      <p:cBhvr>
                                        <p:cTn id="10" dur="1" fill="hold">
                                          <p:stCondLst>
                                            <p:cond delay="0"/>
                                          </p:stCondLst>
                                        </p:cTn>
                                        <p:tgtEl>
                                          <p:spTgt spid="420870"/>
                                        </p:tgtEl>
                                        <p:attrNameLst>
                                          <p:attrName>style.visibility</p:attrName>
                                        </p:attrNameLst>
                                      </p:cBhvr>
                                      <p:to>
                                        <p:strVal val="visible"/>
                                      </p:to>
                                    </p:set>
                                    <p:animEffect transition="in" filter="dissolve">
                                      <p:cBhvr>
                                        <p:cTn id="11" dur="1000"/>
                                        <p:tgtEl>
                                          <p:spTgt spid="420870"/>
                                        </p:tgtEl>
                                      </p:cBhvr>
                                    </p:animEffect>
                                  </p:childTnLst>
                                </p:cTn>
                              </p:par>
                            </p:childTnLst>
                          </p:cTn>
                        </p:par>
                        <p:par>
                          <p:cTn id="12" fill="hold">
                            <p:stCondLst>
                              <p:cond delay="5500"/>
                            </p:stCondLst>
                            <p:childTnLst>
                              <p:par>
                                <p:cTn id="13" presetID="9" presetClass="entr" presetSubtype="0" fill="hold" grpId="0" nodeType="afterEffect">
                                  <p:stCondLst>
                                    <p:cond delay="1500"/>
                                  </p:stCondLst>
                                  <p:childTnLst>
                                    <p:set>
                                      <p:cBhvr>
                                        <p:cTn id="14" dur="1" fill="hold">
                                          <p:stCondLst>
                                            <p:cond delay="0"/>
                                          </p:stCondLst>
                                        </p:cTn>
                                        <p:tgtEl>
                                          <p:spTgt spid="420869"/>
                                        </p:tgtEl>
                                        <p:attrNameLst>
                                          <p:attrName>style.visibility</p:attrName>
                                        </p:attrNameLst>
                                      </p:cBhvr>
                                      <p:to>
                                        <p:strVal val="visible"/>
                                      </p:to>
                                    </p:set>
                                    <p:animEffect transition="in" filter="dissolve">
                                      <p:cBhvr>
                                        <p:cTn id="15" dur="1000"/>
                                        <p:tgtEl>
                                          <p:spTgt spid="420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68" grpId="0" animBg="1"/>
      <p:bldP spid="420869" grpId="0" animBg="1"/>
      <p:bldP spid="42087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Object 2"/>
          <p:cNvPicPr>
            <a:picLocks noGrp="1" noChangeAspect="1" noChangeArrowheads="1"/>
          </p:cNvPicPr>
          <p:nvPr/>
        </p:nvPicPr>
        <p:blipFill>
          <a:blip r:embed="rId3" cstate="print"/>
          <a:srcRect/>
          <a:stretch>
            <a:fillRect/>
          </a:stretch>
        </p:blipFill>
        <p:spPr bwMode="auto">
          <a:xfrm>
            <a:off x="3508375" y="1498600"/>
            <a:ext cx="5584825" cy="5127625"/>
          </a:xfrm>
          <a:prstGeom prst="rect">
            <a:avLst/>
          </a:prstGeom>
          <a:noFill/>
          <a:ln w="9525">
            <a:noFill/>
            <a:miter lim="800000"/>
            <a:headEnd/>
            <a:tailEnd/>
          </a:ln>
        </p:spPr>
      </p:pic>
      <p:sp>
        <p:nvSpPr>
          <p:cNvPr id="69635" name="Text Box 3"/>
          <p:cNvSpPr txBox="1">
            <a:spLocks noChangeArrowheads="1"/>
          </p:cNvSpPr>
          <p:nvPr/>
        </p:nvSpPr>
        <p:spPr bwMode="auto">
          <a:xfrm>
            <a:off x="1371600" y="5791200"/>
            <a:ext cx="1371600" cy="579438"/>
          </a:xfrm>
          <a:prstGeom prst="rect">
            <a:avLst/>
          </a:prstGeom>
          <a:noFill/>
          <a:ln w="9525">
            <a:noFill/>
            <a:miter lim="800000"/>
            <a:headEnd/>
            <a:tailEnd/>
          </a:ln>
        </p:spPr>
        <p:txBody>
          <a:bodyPr>
            <a:spAutoFit/>
          </a:bodyPr>
          <a:lstStyle/>
          <a:p>
            <a:pPr algn="ctr">
              <a:spcBef>
                <a:spcPct val="50000"/>
              </a:spcBef>
            </a:pPr>
            <a:r>
              <a:rPr lang="en-US" sz="3200" b="1">
                <a:solidFill>
                  <a:schemeClr val="folHlink"/>
                </a:solidFill>
              </a:rPr>
              <a:t>2000</a:t>
            </a:r>
          </a:p>
        </p:txBody>
      </p:sp>
      <p:sp>
        <p:nvSpPr>
          <p:cNvPr id="69636" name="Text Box 4"/>
          <p:cNvSpPr txBox="1">
            <a:spLocks noChangeArrowheads="1"/>
          </p:cNvSpPr>
          <p:nvPr/>
        </p:nvSpPr>
        <p:spPr bwMode="auto">
          <a:xfrm>
            <a:off x="5943600" y="5791200"/>
            <a:ext cx="996950" cy="579438"/>
          </a:xfrm>
          <a:prstGeom prst="rect">
            <a:avLst/>
          </a:prstGeom>
          <a:noFill/>
          <a:ln w="9525">
            <a:noFill/>
            <a:miter lim="800000"/>
            <a:headEnd/>
            <a:tailEnd/>
          </a:ln>
        </p:spPr>
        <p:txBody>
          <a:bodyPr wrap="none">
            <a:spAutoFit/>
          </a:bodyPr>
          <a:lstStyle/>
          <a:p>
            <a:r>
              <a:rPr lang="en-US" sz="3200" b="1" dirty="0" smtClean="0">
                <a:solidFill>
                  <a:schemeClr val="folHlink"/>
                </a:solidFill>
              </a:rPr>
              <a:t>2020</a:t>
            </a:r>
            <a:endParaRPr lang="en-US" sz="3200" b="1" dirty="0">
              <a:solidFill>
                <a:schemeClr val="folHlink"/>
              </a:solidFill>
            </a:endParaRPr>
          </a:p>
        </p:txBody>
      </p:sp>
      <p:sp>
        <p:nvSpPr>
          <p:cNvPr id="69637" name="Text Box 5"/>
          <p:cNvSpPr txBox="1">
            <a:spLocks noChangeArrowheads="1"/>
          </p:cNvSpPr>
          <p:nvPr/>
        </p:nvSpPr>
        <p:spPr bwMode="auto">
          <a:xfrm>
            <a:off x="0" y="0"/>
            <a:ext cx="9144000" cy="701675"/>
          </a:xfrm>
          <a:prstGeom prst="rect">
            <a:avLst/>
          </a:prstGeom>
          <a:solidFill>
            <a:srgbClr val="000080">
              <a:alpha val="49019"/>
            </a:srgbClr>
          </a:solidFill>
          <a:ln w="9525">
            <a:noFill/>
            <a:miter lim="800000"/>
            <a:headEnd/>
            <a:tailEnd/>
          </a:ln>
        </p:spPr>
        <p:txBody>
          <a:bodyPr>
            <a:spAutoFit/>
          </a:bodyPr>
          <a:lstStyle/>
          <a:p>
            <a:pPr algn="ctr"/>
            <a:r>
              <a:rPr lang="en-US" sz="4000" b="1">
                <a:solidFill>
                  <a:schemeClr val="folHlink"/>
                </a:solidFill>
              </a:rPr>
              <a:t>Where will jobs be located?</a:t>
            </a:r>
          </a:p>
        </p:txBody>
      </p:sp>
      <p:sp>
        <p:nvSpPr>
          <p:cNvPr id="424966" name="Text Box 6"/>
          <p:cNvSpPr txBox="1">
            <a:spLocks noChangeArrowheads="1"/>
          </p:cNvSpPr>
          <p:nvPr/>
        </p:nvSpPr>
        <p:spPr bwMode="auto">
          <a:xfrm>
            <a:off x="4876800" y="3733800"/>
            <a:ext cx="3906838" cy="830263"/>
          </a:xfrm>
          <a:prstGeom prst="rect">
            <a:avLst/>
          </a:prstGeom>
          <a:solidFill>
            <a:schemeClr val="tx2"/>
          </a:solidFill>
          <a:ln w="9525">
            <a:noFill/>
            <a:miter lim="800000"/>
            <a:headEnd/>
            <a:tailEnd/>
          </a:ln>
        </p:spPr>
        <p:txBody>
          <a:bodyPr wrap="none">
            <a:spAutoFit/>
          </a:bodyPr>
          <a:lstStyle/>
          <a:p>
            <a:r>
              <a:rPr lang="en-US" sz="2400" b="1">
                <a:solidFill>
                  <a:schemeClr val="bg2"/>
                </a:solidFill>
              </a:rPr>
              <a:t>37% increase in South Maui</a:t>
            </a:r>
          </a:p>
          <a:p>
            <a:r>
              <a:rPr lang="en-US" sz="2400" b="1">
                <a:solidFill>
                  <a:schemeClr val="bg2"/>
                </a:solidFill>
              </a:rPr>
              <a:t>versus</a:t>
            </a:r>
          </a:p>
        </p:txBody>
      </p:sp>
      <p:sp>
        <p:nvSpPr>
          <p:cNvPr id="424967" name="Text Box 7"/>
          <p:cNvSpPr txBox="1">
            <a:spLocks noChangeArrowheads="1"/>
          </p:cNvSpPr>
          <p:nvPr/>
        </p:nvSpPr>
        <p:spPr bwMode="auto">
          <a:xfrm>
            <a:off x="4038600" y="3048000"/>
            <a:ext cx="3454400" cy="366713"/>
          </a:xfrm>
          <a:prstGeom prst="rect">
            <a:avLst/>
          </a:prstGeom>
          <a:solidFill>
            <a:schemeClr val="tx2"/>
          </a:solidFill>
          <a:ln w="9525">
            <a:noFill/>
            <a:miter lim="800000"/>
            <a:headEnd/>
            <a:tailEnd/>
          </a:ln>
        </p:spPr>
        <p:txBody>
          <a:bodyPr wrap="none">
            <a:spAutoFit/>
          </a:bodyPr>
          <a:lstStyle/>
          <a:p>
            <a:r>
              <a:rPr lang="en-US" b="1">
                <a:solidFill>
                  <a:srgbClr val="FF0000"/>
                </a:solidFill>
              </a:rPr>
              <a:t>7% decrease in Wailuku-Kahului</a:t>
            </a:r>
          </a:p>
        </p:txBody>
      </p:sp>
      <p:sp>
        <p:nvSpPr>
          <p:cNvPr id="424968" name="Text Box 8"/>
          <p:cNvSpPr txBox="1">
            <a:spLocks noChangeArrowheads="1"/>
          </p:cNvSpPr>
          <p:nvPr/>
        </p:nvSpPr>
        <p:spPr bwMode="auto">
          <a:xfrm>
            <a:off x="5105400" y="4876800"/>
            <a:ext cx="2654300" cy="366713"/>
          </a:xfrm>
          <a:prstGeom prst="rect">
            <a:avLst/>
          </a:prstGeom>
          <a:solidFill>
            <a:schemeClr val="tx2"/>
          </a:solidFill>
          <a:ln w="9525">
            <a:noFill/>
            <a:miter lim="800000"/>
            <a:headEnd/>
            <a:tailEnd/>
          </a:ln>
        </p:spPr>
        <p:txBody>
          <a:bodyPr wrap="none">
            <a:spAutoFit/>
          </a:bodyPr>
          <a:lstStyle/>
          <a:p>
            <a:r>
              <a:rPr lang="en-US" b="1">
                <a:solidFill>
                  <a:srgbClr val="FF0000"/>
                </a:solidFill>
              </a:rPr>
              <a:t>21% decrease in Lahaina</a:t>
            </a:r>
          </a:p>
        </p:txBody>
      </p:sp>
      <p:pic>
        <p:nvPicPr>
          <p:cNvPr id="69641" name="Object 9"/>
          <p:cNvPicPr>
            <a:picLocks noGrp="1" noChangeAspect="1" noChangeArrowheads="1"/>
          </p:cNvPicPr>
          <p:nvPr/>
        </p:nvPicPr>
        <p:blipFill>
          <a:blip r:embed="rId4" cstate="print"/>
          <a:srcRect/>
          <a:stretch>
            <a:fillRect/>
          </a:stretch>
        </p:blipFill>
        <p:spPr bwMode="auto">
          <a:xfrm>
            <a:off x="-863600" y="1730375"/>
            <a:ext cx="5994400" cy="4451350"/>
          </a:xfrm>
          <a:prstGeom prst="rect">
            <a:avLst/>
          </a:prstGeom>
          <a:noFill/>
          <a:ln w="9525">
            <a:noFill/>
            <a:miter lim="800000"/>
            <a:headEnd/>
            <a:tailEnd/>
          </a:ln>
        </p:spPr>
      </p:pic>
      <p:sp>
        <p:nvSpPr>
          <p:cNvPr id="10" name="TextBox 9"/>
          <p:cNvSpPr txBox="1"/>
          <p:nvPr/>
        </p:nvSpPr>
        <p:spPr>
          <a:xfrm>
            <a:off x="7696200" y="4876800"/>
            <a:ext cx="1447800" cy="646331"/>
          </a:xfrm>
          <a:prstGeom prst="rect">
            <a:avLst/>
          </a:prstGeom>
          <a:noFill/>
        </p:spPr>
        <p:txBody>
          <a:bodyPr wrap="square" rtlCol="0">
            <a:spAutoFit/>
          </a:bodyPr>
          <a:lstStyle/>
          <a:p>
            <a:r>
              <a:rPr lang="en-US" b="1" dirty="0" err="1" smtClean="0">
                <a:solidFill>
                  <a:srgbClr val="FFFF00"/>
                </a:solidFill>
                <a:effectLst>
                  <a:outerShdw blurRad="38100" dist="38100" dir="2700000" algn="tl">
                    <a:srgbClr val="000000">
                      <a:alpha val="43137"/>
                    </a:srgbClr>
                  </a:outerShdw>
                </a:effectLst>
              </a:rPr>
              <a:t>Paia</a:t>
            </a:r>
            <a:r>
              <a:rPr lang="en-US" b="1" dirty="0" smtClean="0">
                <a:solidFill>
                  <a:srgbClr val="FFFF00"/>
                </a:solidFill>
                <a:effectLst>
                  <a:outerShdw blurRad="38100" dist="38100" dir="2700000" algn="tl">
                    <a:srgbClr val="000000">
                      <a:alpha val="43137"/>
                    </a:srgbClr>
                  </a:outerShdw>
                </a:effectLst>
              </a:rPr>
              <a:t>-Haiku</a:t>
            </a:r>
          </a:p>
          <a:p>
            <a:pPr algn="ctr"/>
            <a:r>
              <a:rPr lang="en-US" b="1" dirty="0" smtClean="0">
                <a:solidFill>
                  <a:srgbClr val="FFFF00"/>
                </a:solidFill>
                <a:effectLst>
                  <a:outerShdw blurRad="38100" dist="38100" dir="2700000" algn="tl">
                    <a:srgbClr val="000000">
                      <a:alpha val="43137"/>
                    </a:srgbClr>
                  </a:outerShdw>
                </a:effectLst>
              </a:rPr>
              <a:t>2%</a:t>
            </a:r>
            <a:endParaRPr lang="en-US" b="1" dirty="0">
              <a:solidFill>
                <a:srgbClr val="FFFF00"/>
              </a:solidFill>
              <a:effectLst>
                <a:outerShdw blurRad="38100" dist="38100" dir="2700000" algn="tl">
                  <a:srgbClr val="000000">
                    <a:alpha val="43137"/>
                  </a:srgbClr>
                </a:outerShdw>
              </a:effectLst>
            </a:endParaRPr>
          </a:p>
        </p:txBody>
      </p:sp>
    </p:spTree>
  </p:cSld>
  <p:clrMapOvr>
    <a:masterClrMapping/>
  </p:clrMapOvr>
  <p:transition spd="med"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1000"/>
                                  </p:stCondLst>
                                  <p:childTnLst>
                                    <p:set>
                                      <p:cBhvr>
                                        <p:cTn id="6" dur="1" fill="hold">
                                          <p:stCondLst>
                                            <p:cond delay="0"/>
                                          </p:stCondLst>
                                        </p:cTn>
                                        <p:tgtEl>
                                          <p:spTgt spid="424966"/>
                                        </p:tgtEl>
                                        <p:attrNameLst>
                                          <p:attrName>style.visibility</p:attrName>
                                        </p:attrNameLst>
                                      </p:cBhvr>
                                      <p:to>
                                        <p:strVal val="visible"/>
                                      </p:to>
                                    </p:set>
                                    <p:anim calcmode="lin" valueType="num">
                                      <p:cBhvr>
                                        <p:cTn id="7" dur="1000" fill="hold"/>
                                        <p:tgtEl>
                                          <p:spTgt spid="424966"/>
                                        </p:tgtEl>
                                        <p:attrNameLst>
                                          <p:attrName>ppt_w</p:attrName>
                                        </p:attrNameLst>
                                      </p:cBhvr>
                                      <p:tavLst>
                                        <p:tav tm="0">
                                          <p:val>
                                            <p:fltVal val="0"/>
                                          </p:val>
                                        </p:tav>
                                        <p:tav tm="100000">
                                          <p:val>
                                            <p:strVal val="#ppt_w"/>
                                          </p:val>
                                        </p:tav>
                                      </p:tavLst>
                                    </p:anim>
                                    <p:anim calcmode="lin" valueType="num">
                                      <p:cBhvr>
                                        <p:cTn id="8" dur="1000" fill="hold"/>
                                        <p:tgtEl>
                                          <p:spTgt spid="424966"/>
                                        </p:tgtEl>
                                        <p:attrNameLst>
                                          <p:attrName>ppt_h</p:attrName>
                                        </p:attrNameLst>
                                      </p:cBhvr>
                                      <p:tavLst>
                                        <p:tav tm="0">
                                          <p:val>
                                            <p:fltVal val="0"/>
                                          </p:val>
                                        </p:tav>
                                        <p:tav tm="100000">
                                          <p:val>
                                            <p:strVal val="#ppt_h"/>
                                          </p:val>
                                        </p:tav>
                                      </p:tavLst>
                                    </p:anim>
                                    <p:animEffect transition="in" filter="fade">
                                      <p:cBhvr>
                                        <p:cTn id="9" dur="1000"/>
                                        <p:tgtEl>
                                          <p:spTgt spid="424966"/>
                                        </p:tgtEl>
                                      </p:cBhvr>
                                    </p:animEffect>
                                  </p:childTnLst>
                                </p:cTn>
                              </p:par>
                            </p:childTnLst>
                          </p:cTn>
                        </p:par>
                        <p:par>
                          <p:cTn id="10" fill="hold">
                            <p:stCondLst>
                              <p:cond delay="2000"/>
                            </p:stCondLst>
                            <p:childTnLst>
                              <p:par>
                                <p:cTn id="11" presetID="53" presetClass="entr" presetSubtype="0" fill="hold" grpId="0" nodeType="afterEffect">
                                  <p:stCondLst>
                                    <p:cond delay="1000"/>
                                  </p:stCondLst>
                                  <p:childTnLst>
                                    <p:set>
                                      <p:cBhvr>
                                        <p:cTn id="12" dur="1" fill="hold">
                                          <p:stCondLst>
                                            <p:cond delay="0"/>
                                          </p:stCondLst>
                                        </p:cTn>
                                        <p:tgtEl>
                                          <p:spTgt spid="424967"/>
                                        </p:tgtEl>
                                        <p:attrNameLst>
                                          <p:attrName>style.visibility</p:attrName>
                                        </p:attrNameLst>
                                      </p:cBhvr>
                                      <p:to>
                                        <p:strVal val="visible"/>
                                      </p:to>
                                    </p:set>
                                    <p:anim calcmode="lin" valueType="num">
                                      <p:cBhvr>
                                        <p:cTn id="13" dur="1000" fill="hold"/>
                                        <p:tgtEl>
                                          <p:spTgt spid="424967"/>
                                        </p:tgtEl>
                                        <p:attrNameLst>
                                          <p:attrName>ppt_w</p:attrName>
                                        </p:attrNameLst>
                                      </p:cBhvr>
                                      <p:tavLst>
                                        <p:tav tm="0">
                                          <p:val>
                                            <p:fltVal val="0"/>
                                          </p:val>
                                        </p:tav>
                                        <p:tav tm="100000">
                                          <p:val>
                                            <p:strVal val="#ppt_w"/>
                                          </p:val>
                                        </p:tav>
                                      </p:tavLst>
                                    </p:anim>
                                    <p:anim calcmode="lin" valueType="num">
                                      <p:cBhvr>
                                        <p:cTn id="14" dur="1000" fill="hold"/>
                                        <p:tgtEl>
                                          <p:spTgt spid="424967"/>
                                        </p:tgtEl>
                                        <p:attrNameLst>
                                          <p:attrName>ppt_h</p:attrName>
                                        </p:attrNameLst>
                                      </p:cBhvr>
                                      <p:tavLst>
                                        <p:tav tm="0">
                                          <p:val>
                                            <p:fltVal val="0"/>
                                          </p:val>
                                        </p:tav>
                                        <p:tav tm="100000">
                                          <p:val>
                                            <p:strVal val="#ppt_h"/>
                                          </p:val>
                                        </p:tav>
                                      </p:tavLst>
                                    </p:anim>
                                    <p:animEffect transition="in" filter="fade">
                                      <p:cBhvr>
                                        <p:cTn id="15" dur="1000"/>
                                        <p:tgtEl>
                                          <p:spTgt spid="424967"/>
                                        </p:tgtEl>
                                      </p:cBhvr>
                                    </p:animEffect>
                                  </p:childTnLst>
                                </p:cTn>
                              </p:par>
                            </p:childTnLst>
                          </p:cTn>
                        </p:par>
                        <p:par>
                          <p:cTn id="16" fill="hold">
                            <p:stCondLst>
                              <p:cond delay="4000"/>
                            </p:stCondLst>
                            <p:childTnLst>
                              <p:par>
                                <p:cTn id="17" presetID="53" presetClass="entr" presetSubtype="0" fill="hold" grpId="0" nodeType="afterEffect">
                                  <p:stCondLst>
                                    <p:cond delay="1000"/>
                                  </p:stCondLst>
                                  <p:childTnLst>
                                    <p:set>
                                      <p:cBhvr>
                                        <p:cTn id="18" dur="1" fill="hold">
                                          <p:stCondLst>
                                            <p:cond delay="0"/>
                                          </p:stCondLst>
                                        </p:cTn>
                                        <p:tgtEl>
                                          <p:spTgt spid="424968"/>
                                        </p:tgtEl>
                                        <p:attrNameLst>
                                          <p:attrName>style.visibility</p:attrName>
                                        </p:attrNameLst>
                                      </p:cBhvr>
                                      <p:to>
                                        <p:strVal val="visible"/>
                                      </p:to>
                                    </p:set>
                                    <p:anim calcmode="lin" valueType="num">
                                      <p:cBhvr>
                                        <p:cTn id="19" dur="1000" fill="hold"/>
                                        <p:tgtEl>
                                          <p:spTgt spid="424968"/>
                                        </p:tgtEl>
                                        <p:attrNameLst>
                                          <p:attrName>ppt_w</p:attrName>
                                        </p:attrNameLst>
                                      </p:cBhvr>
                                      <p:tavLst>
                                        <p:tav tm="0">
                                          <p:val>
                                            <p:fltVal val="0"/>
                                          </p:val>
                                        </p:tav>
                                        <p:tav tm="100000">
                                          <p:val>
                                            <p:strVal val="#ppt_w"/>
                                          </p:val>
                                        </p:tav>
                                      </p:tavLst>
                                    </p:anim>
                                    <p:anim calcmode="lin" valueType="num">
                                      <p:cBhvr>
                                        <p:cTn id="20" dur="1000" fill="hold"/>
                                        <p:tgtEl>
                                          <p:spTgt spid="424968"/>
                                        </p:tgtEl>
                                        <p:attrNameLst>
                                          <p:attrName>ppt_h</p:attrName>
                                        </p:attrNameLst>
                                      </p:cBhvr>
                                      <p:tavLst>
                                        <p:tav tm="0">
                                          <p:val>
                                            <p:fltVal val="0"/>
                                          </p:val>
                                        </p:tav>
                                        <p:tav tm="100000">
                                          <p:val>
                                            <p:strVal val="#ppt_h"/>
                                          </p:val>
                                        </p:tav>
                                      </p:tavLst>
                                    </p:anim>
                                    <p:animEffect transition="in" filter="fade">
                                      <p:cBhvr>
                                        <p:cTn id="21" dur="1000"/>
                                        <p:tgtEl>
                                          <p:spTgt spid="424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6" grpId="0" animBg="1"/>
      <p:bldP spid="424967" grpId="0" animBg="1"/>
      <p:bldP spid="42496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1320800" y="-571500"/>
            <a:ext cx="10922000" cy="8191500"/>
          </a:xfrm>
          <a:prstGeom prst="rect">
            <a:avLst/>
          </a:prstGeom>
          <a:noFill/>
          <a:ln w="9525">
            <a:noFill/>
            <a:miter lim="800000"/>
            <a:headEnd/>
            <a:tailEnd/>
          </a:ln>
        </p:spPr>
      </p:pic>
      <p:sp>
        <p:nvSpPr>
          <p:cNvPr id="3" name="Rectangle 2"/>
          <p:cNvSpPr/>
          <p:nvPr/>
        </p:nvSpPr>
        <p:spPr bwMode="auto">
          <a:xfrm>
            <a:off x="-1447800" y="0"/>
            <a:ext cx="11201400" cy="1219200"/>
          </a:xfrm>
          <a:prstGeom prst="rect">
            <a:avLst/>
          </a:prstGeom>
          <a:solidFill>
            <a:srgbClr val="000080"/>
          </a:solidFill>
          <a:ln w="9525" cap="flat" cmpd="sng" algn="ctr">
            <a:noFill/>
            <a:prstDash val="solid"/>
            <a:round/>
            <a:headEnd type="none" w="med" len="med"/>
            <a:tailEnd type="none" w="med" len="med"/>
          </a:ln>
          <a:effectLst/>
        </p:spPr>
        <p:txBody>
          <a:bodyPr/>
          <a:lstStyle/>
          <a:p>
            <a:pPr algn="ctr">
              <a:defRPr/>
            </a:pPr>
            <a:r>
              <a:rPr lang="en-US" sz="4000" b="1" dirty="0">
                <a:solidFill>
                  <a:srgbClr val="FFFF00"/>
                </a:solidFill>
                <a:effectLst>
                  <a:outerShdw blurRad="38100" dist="38100" dir="2700000" algn="tl">
                    <a:srgbClr val="000000">
                      <a:alpha val="43137"/>
                    </a:srgbClr>
                  </a:outerShdw>
                </a:effectLst>
                <a:cs typeface="+mn-cs"/>
              </a:rPr>
              <a:t>       South Maui Development: An Overview</a:t>
            </a:r>
          </a:p>
          <a:p>
            <a:pPr algn="ctr">
              <a:defRPr/>
            </a:pPr>
            <a:r>
              <a:rPr lang="en-US" sz="3200" b="1" dirty="0">
                <a:solidFill>
                  <a:schemeClr val="bg1">
                    <a:lumMod val="40000"/>
                    <a:lumOff val="60000"/>
                  </a:schemeClr>
                </a:solidFill>
                <a:effectLst>
                  <a:outerShdw blurRad="38100" dist="38100" dir="2700000" algn="tl">
                    <a:srgbClr val="000000">
                      <a:alpha val="43137"/>
                    </a:srgbClr>
                  </a:outerShdw>
                </a:effectLst>
                <a:cs typeface="+mn-cs"/>
              </a:rPr>
              <a:t> Completed  </a:t>
            </a:r>
            <a:r>
              <a:rPr lang="en-US" sz="3200" b="1" dirty="0">
                <a:solidFill>
                  <a:schemeClr val="accent2">
                    <a:lumMod val="60000"/>
                    <a:lumOff val="40000"/>
                  </a:schemeClr>
                </a:solidFill>
                <a:effectLst>
                  <a:outerShdw blurRad="38100" dist="38100" dir="2700000" algn="tl">
                    <a:srgbClr val="000000">
                      <a:alpha val="43137"/>
                    </a:srgbClr>
                  </a:outerShdw>
                </a:effectLst>
                <a:cs typeface="+mn-cs"/>
              </a:rPr>
              <a:t>Entitled </a:t>
            </a:r>
            <a:r>
              <a:rPr lang="en-US" sz="3200" b="1" dirty="0">
                <a:solidFill>
                  <a:schemeClr val="accent6">
                    <a:lumMod val="75000"/>
                  </a:schemeClr>
                </a:solidFill>
                <a:effectLst>
                  <a:outerShdw blurRad="38100" dist="38100" dir="2700000" algn="tl">
                    <a:srgbClr val="000000">
                      <a:alpha val="43137"/>
                    </a:srgbClr>
                  </a:outerShdw>
                </a:effectLst>
                <a:cs typeface="+mn-cs"/>
              </a:rPr>
              <a:t> </a:t>
            </a:r>
            <a:r>
              <a:rPr lang="en-US" sz="3200" b="1" dirty="0">
                <a:solidFill>
                  <a:srgbClr val="92D050"/>
                </a:solidFill>
                <a:effectLst>
                  <a:outerShdw blurRad="38100" dist="38100" dir="2700000" algn="tl">
                    <a:srgbClr val="000000">
                      <a:alpha val="43137"/>
                    </a:srgbClr>
                  </a:outerShdw>
                </a:effectLst>
                <a:cs typeface="+mn-cs"/>
              </a:rPr>
              <a:t>Designated  </a:t>
            </a:r>
            <a:r>
              <a:rPr lang="en-US" sz="3200" b="1" dirty="0">
                <a:solidFill>
                  <a:srgbClr val="C00000"/>
                </a:solidFill>
                <a:effectLst>
                  <a:outerShdw blurRad="38100" dist="38100" dir="2700000" algn="tl">
                    <a:srgbClr val="000000">
                      <a:alpha val="43137"/>
                    </a:srgbClr>
                  </a:outerShdw>
                </a:effectLst>
                <a:cs typeface="+mn-cs"/>
              </a:rPr>
              <a:t>Proposed</a:t>
            </a:r>
          </a:p>
          <a:p>
            <a:pPr algn="ctr">
              <a:defRPr/>
            </a:pPr>
            <a:endParaRPr lang="en-US" sz="2400" b="1" dirty="0">
              <a:solidFill>
                <a:srgbClr val="92D050"/>
              </a:solidFill>
              <a:effectLst>
                <a:outerShdw blurRad="38100" dist="38100" dir="2700000" algn="tl">
                  <a:srgbClr val="000000">
                    <a:alpha val="43137"/>
                  </a:srgbClr>
                </a:outerShdw>
              </a:effectLst>
              <a:cs typeface="+mn-cs"/>
            </a:endParaRPr>
          </a:p>
          <a:p>
            <a:pPr algn="ctr">
              <a:defRPr/>
            </a:pPr>
            <a:endParaRPr lang="en-US" sz="2400" b="1" dirty="0">
              <a:solidFill>
                <a:schemeClr val="accent6">
                  <a:lumMod val="75000"/>
                </a:schemeClr>
              </a:solidFill>
              <a:effectLst>
                <a:outerShdw blurRad="38100" dist="38100" dir="2700000" algn="tl">
                  <a:srgbClr val="000000">
                    <a:alpha val="43137"/>
                  </a:srgbClr>
                </a:outerShdw>
              </a:effectLst>
              <a:cs typeface="+mn-cs"/>
            </a:endParaRPr>
          </a:p>
          <a:p>
            <a:pPr algn="ctr">
              <a:defRPr/>
            </a:pPr>
            <a:endParaRPr lang="en-US" sz="2400" b="1" dirty="0">
              <a:solidFill>
                <a:schemeClr val="bg1">
                  <a:lumMod val="40000"/>
                  <a:lumOff val="60000"/>
                </a:schemeClr>
              </a:solidFill>
              <a:effectLst>
                <a:outerShdw blurRad="38100" dist="38100" dir="2700000" algn="tl">
                  <a:srgbClr val="000000">
                    <a:alpha val="43137"/>
                  </a:srgbClr>
                </a:outerShdw>
              </a:effectLst>
              <a:cs typeface="+mn-cs"/>
            </a:endParaRPr>
          </a:p>
        </p:txBody>
      </p:sp>
    </p:spTree>
  </p:cSld>
  <p:clrMapOvr>
    <a:masterClrMapping/>
  </p:clrMapOvr>
  <p:transition spd="med" advTm="11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50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3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30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Grp="1" noChangeAspect="1" noChangeArrowheads="1"/>
          </p:cNvPicPr>
          <p:nvPr>
            <p:ph idx="1"/>
          </p:nvPr>
        </p:nvPicPr>
        <p:blipFill>
          <a:blip r:embed="rId2" cstate="print"/>
          <a:srcRect/>
          <a:stretch>
            <a:fillRect/>
          </a:stretch>
        </p:blipFill>
        <p:spPr bwMode="auto">
          <a:xfrm>
            <a:off x="0" y="0"/>
            <a:ext cx="4663026" cy="10445182"/>
          </a:xfrm>
          <a:prstGeom prst="rect">
            <a:avLst/>
          </a:prstGeom>
          <a:noFill/>
          <a:ln w="9525">
            <a:noFill/>
            <a:miter lim="800000"/>
            <a:headEnd/>
            <a:tailEnd/>
          </a:ln>
        </p:spPr>
      </p:pic>
      <p:sp>
        <p:nvSpPr>
          <p:cNvPr id="6" name="Rectangle 5"/>
          <p:cNvSpPr/>
          <p:nvPr/>
        </p:nvSpPr>
        <p:spPr bwMode="auto">
          <a:xfrm>
            <a:off x="4800600" y="0"/>
            <a:ext cx="4800600" cy="3200400"/>
          </a:xfrm>
          <a:prstGeom prst="rect">
            <a:avLst/>
          </a:prstGeom>
          <a:solidFill>
            <a:srgbClr val="0000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endParaRPr>
          </a:p>
        </p:txBody>
      </p:sp>
      <p:pic>
        <p:nvPicPr>
          <p:cNvPr id="4" name="Picture 2"/>
          <p:cNvPicPr>
            <a:picLocks noChangeAspect="1" noChangeArrowheads="1"/>
          </p:cNvPicPr>
          <p:nvPr/>
        </p:nvPicPr>
        <p:blipFill>
          <a:blip r:embed="rId2" cstate="print"/>
          <a:srcRect/>
          <a:stretch>
            <a:fillRect/>
          </a:stretch>
        </p:blipFill>
        <p:spPr bwMode="auto">
          <a:xfrm>
            <a:off x="4804828" y="-2861748"/>
            <a:ext cx="4339172" cy="9719748"/>
          </a:xfrm>
          <a:prstGeom prst="rect">
            <a:avLst/>
          </a:prstGeom>
          <a:noFill/>
          <a:ln w="9525">
            <a:noFill/>
            <a:miter lim="800000"/>
            <a:headEnd/>
            <a:tailEnd/>
          </a:ln>
        </p:spPr>
      </p:pic>
      <p:sp>
        <p:nvSpPr>
          <p:cNvPr id="5" name="TextBox 4"/>
          <p:cNvSpPr txBox="1"/>
          <p:nvPr/>
        </p:nvSpPr>
        <p:spPr>
          <a:xfrm>
            <a:off x="304800" y="533400"/>
            <a:ext cx="8439683" cy="1200329"/>
          </a:xfrm>
          <a:prstGeom prst="rect">
            <a:avLst/>
          </a:prstGeom>
          <a:noFill/>
        </p:spPr>
        <p:txBody>
          <a:bodyPr wrap="none" rtlCol="0">
            <a:spAutoFit/>
          </a:bodyPr>
          <a:lstStyle/>
          <a:p>
            <a:pPr algn="ctr"/>
            <a:r>
              <a:rPr lang="en-US" sz="3600" b="1" dirty="0" smtClean="0">
                <a:solidFill>
                  <a:srgbClr val="FFFF00"/>
                </a:solidFill>
                <a:effectLst>
                  <a:outerShdw blurRad="38100" dist="38100" dir="2700000" algn="tl">
                    <a:srgbClr val="000000">
                      <a:alpha val="43137"/>
                    </a:srgbClr>
                  </a:outerShdw>
                </a:effectLst>
              </a:rPr>
              <a:t>South Maui Already</a:t>
            </a:r>
            <a:r>
              <a:rPr lang="en-US" sz="3600" b="1" dirty="0" smtClean="0">
                <a:solidFill>
                  <a:schemeClr val="bg1">
                    <a:lumMod val="50000"/>
                  </a:schemeClr>
                </a:solidFill>
                <a:effectLst>
                  <a:outerShdw blurRad="38100" dist="38100" dir="2700000" algn="tl">
                    <a:srgbClr val="000000">
                      <a:alpha val="43137"/>
                    </a:srgbClr>
                  </a:outerShdw>
                </a:effectLst>
              </a:rPr>
              <a:t> </a:t>
            </a:r>
            <a:r>
              <a:rPr lang="en-US" sz="3600" b="1" dirty="0" smtClean="0">
                <a:solidFill>
                  <a:srgbClr val="FFFF00"/>
                </a:solidFill>
                <a:effectLst>
                  <a:outerShdw blurRad="38100" dist="38100" dir="2700000" algn="tl">
                    <a:srgbClr val="000000">
                      <a:alpha val="43137"/>
                    </a:srgbClr>
                  </a:outerShdw>
                </a:effectLst>
              </a:rPr>
              <a:t>Contains Over 4,900 </a:t>
            </a:r>
          </a:p>
          <a:p>
            <a:pPr algn="ctr"/>
            <a:r>
              <a:rPr lang="en-US" sz="3600" b="1" dirty="0" smtClean="0">
                <a:solidFill>
                  <a:srgbClr val="FFFF00"/>
                </a:solidFill>
                <a:effectLst>
                  <a:outerShdw blurRad="38100" dist="38100" dir="2700000" algn="tl">
                    <a:srgbClr val="000000">
                      <a:alpha val="43137"/>
                    </a:srgbClr>
                  </a:outerShdw>
                </a:effectLst>
              </a:rPr>
              <a:t>Entitled Development Projects</a:t>
            </a:r>
            <a:endParaRPr lang="en-US" sz="3600" b="1" dirty="0">
              <a:solidFill>
                <a:srgbClr val="FFFF00"/>
              </a:solidFill>
              <a:effectLst>
                <a:outerShdw blurRad="38100" dist="38100" dir="2700000" algn="tl">
                  <a:srgbClr val="000000">
                    <a:alpha val="43137"/>
                  </a:srgbClr>
                </a:outerShdw>
              </a:effectLst>
            </a:endParaRPr>
          </a:p>
        </p:txBody>
      </p:sp>
    </p:spTree>
  </p:cSld>
  <p:clrMapOvr>
    <a:masterClrMapping/>
  </p:clrMapOvr>
  <p:transition spd="med" advClick="0"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1000"/>
                                  </p:stCondLst>
                                  <p:childTnLst>
                                    <p:set>
                                      <p:cBhvr>
                                        <p:cTn id="6" dur="1" fill="hold">
                                          <p:stCondLst>
                                            <p:cond delay="0"/>
                                          </p:stCondLst>
                                        </p:cTn>
                                        <p:tgtEl>
                                          <p:spTgt spid="263170"/>
                                        </p:tgtEl>
                                        <p:attrNameLst>
                                          <p:attrName>style.visibility</p:attrName>
                                        </p:attrNameLst>
                                      </p:cBhvr>
                                      <p:to>
                                        <p:strVal val="visible"/>
                                      </p:to>
                                    </p:set>
                                    <p:anim calcmode="lin" valueType="num">
                                      <p:cBhvr additive="base">
                                        <p:cTn id="7" dur="2000" fill="hold"/>
                                        <p:tgtEl>
                                          <p:spTgt spid="263170"/>
                                        </p:tgtEl>
                                        <p:attrNameLst>
                                          <p:attrName>ppt_x</p:attrName>
                                        </p:attrNameLst>
                                      </p:cBhvr>
                                      <p:tavLst>
                                        <p:tav tm="0">
                                          <p:val>
                                            <p:strVal val="#ppt_x"/>
                                          </p:val>
                                        </p:tav>
                                        <p:tav tm="100000">
                                          <p:val>
                                            <p:strVal val="#ppt_x"/>
                                          </p:val>
                                        </p:tav>
                                      </p:tavLst>
                                    </p:anim>
                                    <p:anim calcmode="lin" valueType="num">
                                      <p:cBhvr additive="base">
                                        <p:cTn id="8" dur="2000" fill="hold"/>
                                        <p:tgtEl>
                                          <p:spTgt spid="263170"/>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2" presetClass="entr" presetSubtype="1" fill="hold" nodeType="afterEffect">
                                  <p:stCondLst>
                                    <p:cond delay="1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ppt_x"/>
                                          </p:val>
                                        </p:tav>
                                        <p:tav tm="100000">
                                          <p:val>
                                            <p:strVal val="#ppt_x"/>
                                          </p:val>
                                        </p:tav>
                                      </p:tavLst>
                                    </p:anim>
                                    <p:anim calcmode="lin" valueType="num">
                                      <p:cBhvr additive="base">
                                        <p:cTn id="13"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62000" y="1970088"/>
          <a:ext cx="7620001" cy="3012476"/>
        </p:xfrm>
        <a:graphic>
          <a:graphicData uri="http://schemas.openxmlformats.org/drawingml/2006/table">
            <a:tbl>
              <a:tblPr/>
              <a:tblGrid>
                <a:gridCol w="1971197"/>
                <a:gridCol w="1412201"/>
                <a:gridCol w="1412201"/>
                <a:gridCol w="1412201"/>
                <a:gridCol w="1412201"/>
              </a:tblGrid>
              <a:tr h="0">
                <a:tc>
                  <a:txBody>
                    <a:bodyPr/>
                    <a:lstStyle/>
                    <a:p>
                      <a:pPr algn="ctr" fontAlgn="b"/>
                      <a:r>
                        <a:rPr lang="en-US" sz="1600" b="1" i="0" u="none" strike="noStrike" dirty="0">
                          <a:solidFill>
                            <a:srgbClr val="000000"/>
                          </a:solidFill>
                          <a:latin typeface="Times New Roman"/>
                        </a:rPr>
                        <a:t>Planning</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600" b="1" i="0" u="none" strike="noStrike" dirty="0">
                          <a:solidFill>
                            <a:srgbClr val="000000"/>
                          </a:solidFill>
                          <a:latin typeface="Times New Roman"/>
                        </a:rPr>
                        <a:t>Single</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600" b="1" i="0" u="none" strike="noStrike" dirty="0">
                          <a:solidFill>
                            <a:srgbClr val="000000"/>
                          </a:solidFill>
                          <a:latin typeface="Times New Roman"/>
                        </a:rPr>
                        <a:t>Multi-</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600" b="1" i="0" u="none" strike="noStrike" dirty="0">
                          <a:solidFill>
                            <a:srgbClr val="000000"/>
                          </a:solidFill>
                          <a:latin typeface="Times New Roman"/>
                        </a:rPr>
                        <a:t>Hotel/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600" b="1" i="0" u="none" strike="noStrike" dirty="0">
                          <a:solidFill>
                            <a:srgbClr val="000000"/>
                          </a:solidFill>
                          <a:latin typeface="Times New Roman"/>
                        </a:rPr>
                        <a:t> </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r>
              <a:tr h="293449">
                <a:tc>
                  <a:txBody>
                    <a:bodyPr/>
                    <a:lstStyle/>
                    <a:p>
                      <a:pPr algn="ctr" fontAlgn="b"/>
                      <a:r>
                        <a:rPr lang="en-US" sz="1600" b="1" i="0" u="none" strike="noStrike" dirty="0">
                          <a:solidFill>
                            <a:srgbClr val="000000"/>
                          </a:solidFill>
                          <a:latin typeface="Times New Roman"/>
                        </a:rPr>
                        <a:t>District</a:t>
                      </a:r>
                    </a:p>
                  </a:txBody>
                  <a:tcPr marL="7620" marR="7620" marT="762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latin typeface="Times New Roman"/>
                        </a:rPr>
                        <a:t>Family</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latin typeface="Times New Roman"/>
                        </a:rPr>
                        <a:t>Family</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latin typeface="Times New Roman"/>
                        </a:rPr>
                        <a:t>Timeshare</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latin typeface="Times New Roman"/>
                        </a:rPr>
                        <a:t>Total</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r>
              <a:tr h="402511">
                <a:tc>
                  <a:txBody>
                    <a:bodyPr/>
                    <a:lstStyle/>
                    <a:p>
                      <a:pPr algn="ctr" fontAlgn="b"/>
                      <a:r>
                        <a:rPr lang="en-US" sz="1800" b="1" i="0" u="none" strike="noStrike" dirty="0">
                          <a:solidFill>
                            <a:srgbClr val="002060"/>
                          </a:solidFill>
                          <a:latin typeface="Times New Roman"/>
                        </a:rPr>
                        <a:t>East</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800" b="1" i="0" u="none" strike="noStrike" dirty="0">
                          <a:solidFill>
                            <a:srgbClr val="002060"/>
                          </a:solidFill>
                          <a:latin typeface="Times New Roman"/>
                        </a:rPr>
                        <a:t>130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endParaRPr lang="en-US" sz="1800" b="1" i="0" u="none" strike="noStrike" dirty="0">
                        <a:solidFill>
                          <a:srgbClr val="002060"/>
                        </a:solidFill>
                        <a:latin typeface="Times New Roman"/>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endParaRPr lang="en-US" sz="1800" b="1" i="0" u="none" strike="noStrike" dirty="0">
                        <a:solidFill>
                          <a:srgbClr val="002060"/>
                        </a:solidFill>
                        <a:latin typeface="Times New Roman"/>
                      </a:endParaRP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1800" b="1" i="0" u="none" strike="noStrike" dirty="0">
                          <a:solidFill>
                            <a:srgbClr val="002060"/>
                          </a:solidFill>
                          <a:latin typeface="Times New Roman"/>
                        </a:rPr>
                        <a:t>130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r>
              <a:tr h="402511">
                <a:tc>
                  <a:txBody>
                    <a:bodyPr/>
                    <a:lstStyle/>
                    <a:p>
                      <a:pPr algn="ctr" fontAlgn="b"/>
                      <a:r>
                        <a:rPr lang="en-US" sz="1800" b="1" i="0" u="none" strike="noStrike" dirty="0">
                          <a:solidFill>
                            <a:srgbClr val="002060"/>
                          </a:solidFill>
                          <a:latin typeface="Times New Roman"/>
                        </a:rPr>
                        <a:t>Central</a:t>
                      </a:r>
                    </a:p>
                  </a:txBody>
                  <a:tcPr marL="7620" marR="7620" marT="7620" marB="0" anchor="b">
                    <a:lnL>
                      <a:noFill/>
                    </a:lnL>
                    <a:lnR>
                      <a:noFill/>
                    </a:lnR>
                    <a:lnT>
                      <a:noFill/>
                    </a:lnT>
                    <a:lnB>
                      <a:noFill/>
                    </a:lnB>
                    <a:solidFill>
                      <a:srgbClr val="FFFF00"/>
                    </a:solidFill>
                  </a:tcPr>
                </a:tc>
                <a:tc>
                  <a:txBody>
                    <a:bodyPr/>
                    <a:lstStyle/>
                    <a:p>
                      <a:pPr algn="ctr" fontAlgn="b"/>
                      <a:r>
                        <a:rPr lang="en-US" sz="1800" b="1" i="0" u="none" strike="noStrike" dirty="0">
                          <a:solidFill>
                            <a:srgbClr val="002060"/>
                          </a:solidFill>
                          <a:latin typeface="Times New Roman"/>
                        </a:rPr>
                        <a:t>1,697</a:t>
                      </a:r>
                    </a:p>
                  </a:txBody>
                  <a:tcPr marL="7620" marR="7620" marT="7620" marB="0" anchor="b">
                    <a:lnL>
                      <a:noFill/>
                    </a:lnL>
                    <a:lnR>
                      <a:noFill/>
                    </a:lnR>
                    <a:lnT>
                      <a:noFill/>
                    </a:lnT>
                    <a:lnB>
                      <a:noFill/>
                    </a:lnB>
                    <a:solidFill>
                      <a:srgbClr val="FFFF99"/>
                    </a:solidFill>
                  </a:tcPr>
                </a:tc>
                <a:tc>
                  <a:txBody>
                    <a:bodyPr/>
                    <a:lstStyle/>
                    <a:p>
                      <a:pPr algn="ctr" fontAlgn="b"/>
                      <a:r>
                        <a:rPr lang="en-US" sz="1800" b="1" i="0" u="none" strike="noStrike" dirty="0">
                          <a:solidFill>
                            <a:srgbClr val="002060"/>
                          </a:solidFill>
                          <a:latin typeface="Times New Roman"/>
                        </a:rPr>
                        <a:t>1,829</a:t>
                      </a:r>
                    </a:p>
                  </a:txBody>
                  <a:tcPr marL="7620" marR="7620" marT="7620" marB="0" anchor="b">
                    <a:lnL>
                      <a:noFill/>
                    </a:lnL>
                    <a:lnR>
                      <a:noFill/>
                    </a:lnR>
                    <a:lnT>
                      <a:noFill/>
                    </a:lnT>
                    <a:lnB>
                      <a:noFill/>
                    </a:lnB>
                    <a:solidFill>
                      <a:srgbClr val="FFFF99"/>
                    </a:solidFill>
                  </a:tcPr>
                </a:tc>
                <a:tc>
                  <a:txBody>
                    <a:bodyPr/>
                    <a:lstStyle/>
                    <a:p>
                      <a:pPr algn="ctr" fontAlgn="b"/>
                      <a:r>
                        <a:rPr lang="en-US" sz="1800" b="1" i="0" u="none" strike="noStrike" dirty="0">
                          <a:solidFill>
                            <a:srgbClr val="002060"/>
                          </a:solidFill>
                          <a:latin typeface="Times New Roman"/>
                        </a:rPr>
                        <a:t>279</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1800" b="1" i="0" u="none" strike="noStrike" dirty="0">
                          <a:solidFill>
                            <a:srgbClr val="002060"/>
                          </a:solidFill>
                          <a:latin typeface="Times New Roman"/>
                        </a:rPr>
                        <a:t>3,805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402511">
                <a:tc>
                  <a:txBody>
                    <a:bodyPr/>
                    <a:lstStyle/>
                    <a:p>
                      <a:pPr algn="ctr" fontAlgn="b"/>
                      <a:r>
                        <a:rPr lang="en-US" sz="1800" b="1" i="0" u="none" strike="noStrike" dirty="0">
                          <a:solidFill>
                            <a:srgbClr val="002060"/>
                          </a:solidFill>
                          <a:latin typeface="Times New Roman"/>
                        </a:rPr>
                        <a:t>North</a:t>
                      </a:r>
                    </a:p>
                  </a:txBody>
                  <a:tcPr marL="7620" marR="7620" marT="7620" marB="0" anchor="b">
                    <a:lnL>
                      <a:noFill/>
                    </a:lnL>
                    <a:lnR>
                      <a:noFill/>
                    </a:lnR>
                    <a:lnT>
                      <a:noFill/>
                    </a:lnT>
                    <a:lnB>
                      <a:noFill/>
                    </a:lnB>
                    <a:solidFill>
                      <a:srgbClr val="FFFF00"/>
                    </a:solidFill>
                  </a:tcPr>
                </a:tc>
                <a:tc>
                  <a:txBody>
                    <a:bodyPr/>
                    <a:lstStyle/>
                    <a:p>
                      <a:pPr algn="ctr" fontAlgn="b"/>
                      <a:r>
                        <a:rPr lang="en-US" sz="1800" b="1" i="0" u="none" strike="noStrike" dirty="0">
                          <a:solidFill>
                            <a:srgbClr val="002060"/>
                          </a:solidFill>
                          <a:latin typeface="Times New Roman"/>
                        </a:rPr>
                        <a:t>31</a:t>
                      </a:r>
                    </a:p>
                  </a:txBody>
                  <a:tcPr marL="7620" marR="7620" marT="7620" marB="0" anchor="b">
                    <a:lnL>
                      <a:noFill/>
                    </a:lnL>
                    <a:lnR>
                      <a:noFill/>
                    </a:lnR>
                    <a:lnT>
                      <a:noFill/>
                    </a:lnT>
                    <a:lnB>
                      <a:noFill/>
                    </a:lnB>
                    <a:solidFill>
                      <a:srgbClr val="FFFF99"/>
                    </a:solidFill>
                  </a:tcPr>
                </a:tc>
                <a:tc>
                  <a:txBody>
                    <a:bodyPr/>
                    <a:lstStyle/>
                    <a:p>
                      <a:pPr algn="ctr" fontAlgn="b"/>
                      <a:endParaRPr lang="en-US" sz="1800" b="1" i="0" u="none" strike="noStrike" dirty="0">
                        <a:solidFill>
                          <a:srgbClr val="002060"/>
                        </a:solidFill>
                        <a:latin typeface="Times New Roman"/>
                      </a:endParaRPr>
                    </a:p>
                  </a:txBody>
                  <a:tcPr marL="7620" marR="7620" marT="7620" marB="0" anchor="b">
                    <a:lnL>
                      <a:noFill/>
                    </a:lnL>
                    <a:lnR>
                      <a:noFill/>
                    </a:lnR>
                    <a:lnT>
                      <a:noFill/>
                    </a:lnT>
                    <a:lnB>
                      <a:noFill/>
                    </a:lnB>
                    <a:solidFill>
                      <a:srgbClr val="FFFF99"/>
                    </a:solidFill>
                  </a:tcPr>
                </a:tc>
                <a:tc>
                  <a:txBody>
                    <a:bodyPr/>
                    <a:lstStyle/>
                    <a:p>
                      <a:pPr algn="ctr" fontAlgn="b"/>
                      <a:endParaRPr lang="en-US" sz="1800" b="1" i="0" u="none" strike="noStrike" dirty="0">
                        <a:solidFill>
                          <a:srgbClr val="002060"/>
                        </a:solidFill>
                        <a:latin typeface="Times New Roman"/>
                      </a:endParaRP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1800" b="1" i="0" u="none" strike="noStrike" dirty="0">
                          <a:solidFill>
                            <a:srgbClr val="002060"/>
                          </a:solidFill>
                          <a:latin typeface="Times New Roman"/>
                        </a:rPr>
                        <a:t>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455012">
                <a:tc>
                  <a:txBody>
                    <a:bodyPr/>
                    <a:lstStyle/>
                    <a:p>
                      <a:pPr algn="ctr" fontAlgn="b"/>
                      <a:r>
                        <a:rPr lang="en-US" sz="2800" b="1" i="0" u="none" strike="noStrike" dirty="0">
                          <a:solidFill>
                            <a:srgbClr val="002060"/>
                          </a:solidFill>
                          <a:latin typeface="Times New Roman"/>
                        </a:rPr>
                        <a:t>South</a:t>
                      </a:r>
                    </a:p>
                  </a:txBody>
                  <a:tcPr marL="7620" marR="7620" marT="7620" marB="0" anchor="b">
                    <a:lnL>
                      <a:noFill/>
                    </a:lnL>
                    <a:lnR>
                      <a:noFill/>
                    </a:lnR>
                    <a:lnT>
                      <a:noFill/>
                    </a:lnT>
                    <a:lnB>
                      <a:noFill/>
                    </a:lnB>
                    <a:solidFill>
                      <a:srgbClr val="FFFF00"/>
                    </a:solidFill>
                  </a:tcPr>
                </a:tc>
                <a:tc>
                  <a:txBody>
                    <a:bodyPr/>
                    <a:lstStyle/>
                    <a:p>
                      <a:pPr algn="ctr" fontAlgn="b"/>
                      <a:r>
                        <a:rPr lang="en-US" sz="2800" b="1" i="0" u="none" strike="noStrike" dirty="0">
                          <a:solidFill>
                            <a:srgbClr val="002060"/>
                          </a:solidFill>
                          <a:latin typeface="Times New Roman"/>
                        </a:rPr>
                        <a:t>1,185</a:t>
                      </a:r>
                    </a:p>
                  </a:txBody>
                  <a:tcPr marL="7620" marR="7620" marT="7620" marB="0" anchor="b">
                    <a:lnL>
                      <a:noFill/>
                    </a:lnL>
                    <a:lnR>
                      <a:noFill/>
                    </a:lnR>
                    <a:lnT>
                      <a:noFill/>
                    </a:lnT>
                    <a:lnB>
                      <a:noFill/>
                    </a:lnB>
                    <a:solidFill>
                      <a:srgbClr val="FFFF99"/>
                    </a:solidFill>
                  </a:tcPr>
                </a:tc>
                <a:tc>
                  <a:txBody>
                    <a:bodyPr/>
                    <a:lstStyle/>
                    <a:p>
                      <a:pPr algn="ctr" fontAlgn="b"/>
                      <a:r>
                        <a:rPr lang="en-US" sz="2800" b="1" i="0" u="none" strike="noStrike" dirty="0">
                          <a:solidFill>
                            <a:srgbClr val="002060"/>
                          </a:solidFill>
                          <a:latin typeface="Times New Roman"/>
                        </a:rPr>
                        <a:t>2,300</a:t>
                      </a:r>
                    </a:p>
                  </a:txBody>
                  <a:tcPr marL="7620" marR="7620" marT="7620" marB="0" anchor="b">
                    <a:lnL>
                      <a:noFill/>
                    </a:lnL>
                    <a:lnR>
                      <a:noFill/>
                    </a:lnR>
                    <a:lnT>
                      <a:noFill/>
                    </a:lnT>
                    <a:lnB>
                      <a:noFill/>
                    </a:lnB>
                    <a:solidFill>
                      <a:srgbClr val="FFFF99"/>
                    </a:solidFill>
                  </a:tcPr>
                </a:tc>
                <a:tc>
                  <a:txBody>
                    <a:bodyPr/>
                    <a:lstStyle/>
                    <a:p>
                      <a:pPr algn="ctr" fontAlgn="b"/>
                      <a:r>
                        <a:rPr lang="en-US" sz="2800" b="1" i="0" u="none" strike="noStrike" dirty="0">
                          <a:solidFill>
                            <a:srgbClr val="002060"/>
                          </a:solidFill>
                          <a:latin typeface="Times New Roman"/>
                        </a:rPr>
                        <a:t>1,448</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800" b="1" i="0" u="none" strike="noStrike" dirty="0">
                          <a:solidFill>
                            <a:srgbClr val="002060"/>
                          </a:solidFill>
                          <a:latin typeface="Times New Roman"/>
                        </a:rPr>
                        <a:t>4,933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402511">
                <a:tc>
                  <a:txBody>
                    <a:bodyPr/>
                    <a:lstStyle/>
                    <a:p>
                      <a:pPr algn="ctr" fontAlgn="b"/>
                      <a:r>
                        <a:rPr lang="en-US" sz="1800" b="1" i="0" u="none" strike="noStrike" dirty="0">
                          <a:solidFill>
                            <a:srgbClr val="002060"/>
                          </a:solidFill>
                          <a:latin typeface="Times New Roman"/>
                        </a:rPr>
                        <a:t>Upcountry</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1" i="0" u="none" strike="noStrike" dirty="0">
                          <a:solidFill>
                            <a:srgbClr val="002060"/>
                          </a:solidFill>
                          <a:latin typeface="Times New Roman"/>
                        </a:rPr>
                        <a:t>3,929</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endParaRPr lang="en-US" sz="1800" b="1" i="0" u="none" strike="noStrike" dirty="0">
                        <a:solidFill>
                          <a:srgbClr val="002060"/>
                        </a:solidFill>
                        <a:latin typeface="Times New Roman"/>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800" b="1" i="0" u="none" strike="noStrike" dirty="0">
                          <a:solidFill>
                            <a:srgbClr val="002060"/>
                          </a:solidFill>
                          <a:latin typeface="Times New Roman"/>
                        </a:rPr>
                        <a:t>15</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800" b="1" i="0" u="none" strike="noStrike" dirty="0">
                          <a:solidFill>
                            <a:srgbClr val="002060"/>
                          </a:solidFill>
                          <a:latin typeface="Times New Roman"/>
                        </a:rPr>
                        <a:t>3,944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r>
              <a:tr h="402511">
                <a:tc>
                  <a:txBody>
                    <a:bodyPr/>
                    <a:lstStyle/>
                    <a:p>
                      <a:pPr algn="ctr" fontAlgn="b"/>
                      <a:r>
                        <a:rPr lang="en-US" sz="1800" b="1" i="0" u="none" strike="noStrike" dirty="0">
                          <a:solidFill>
                            <a:srgbClr val="002060"/>
                          </a:solidFill>
                          <a:latin typeface="Times New Roman"/>
                        </a:rPr>
                        <a:t>Total</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800" b="1" i="0" u="none" strike="noStrike" dirty="0">
                          <a:solidFill>
                            <a:srgbClr val="002060"/>
                          </a:solidFill>
                          <a:latin typeface="Times New Roman"/>
                        </a:rPr>
                        <a:t>9,718</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800" b="1" i="0" u="none" strike="noStrike" dirty="0">
                          <a:solidFill>
                            <a:srgbClr val="002060"/>
                          </a:solidFill>
                          <a:latin typeface="Times New Roman"/>
                        </a:rPr>
                        <a:t>5,093</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800" b="1" i="0" u="none" strike="noStrike" dirty="0">
                          <a:solidFill>
                            <a:srgbClr val="002060"/>
                          </a:solidFill>
                          <a:latin typeface="Times New Roman"/>
                        </a:rPr>
                        <a:t>2,019</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800" b="1" i="0" u="none" strike="noStrike" dirty="0">
                          <a:solidFill>
                            <a:srgbClr val="002060"/>
                          </a:solidFill>
                          <a:latin typeface="Times New Roman"/>
                        </a:rPr>
                        <a:t>16,830</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bl>
          </a:graphicData>
        </a:graphic>
      </p:graphicFrame>
      <p:sp>
        <p:nvSpPr>
          <p:cNvPr id="6" name="Rectangle 5"/>
          <p:cNvSpPr/>
          <p:nvPr/>
        </p:nvSpPr>
        <p:spPr>
          <a:xfrm>
            <a:off x="1819275" y="304800"/>
            <a:ext cx="5689600" cy="708025"/>
          </a:xfrm>
          <a:prstGeom prst="rect">
            <a:avLst/>
          </a:prstGeom>
        </p:spPr>
        <p:txBody>
          <a:bodyPr wrap="none">
            <a:spAutoFit/>
          </a:bodyPr>
          <a:lstStyle/>
          <a:p>
            <a:pPr algn="ctr">
              <a:defRPr/>
            </a:pPr>
            <a:r>
              <a:rPr lang="en-US" sz="4000" b="1" dirty="0">
                <a:solidFill>
                  <a:schemeClr val="folHlink"/>
                </a:solidFill>
                <a:effectLst>
                  <a:outerShdw blurRad="38100" dist="38100" dir="2700000" algn="tl">
                    <a:srgbClr val="000000">
                      <a:alpha val="43137"/>
                    </a:srgbClr>
                  </a:outerShdw>
                </a:effectLst>
                <a:cs typeface="+mn-cs"/>
              </a:rPr>
              <a:t>Existing “Entitled” Units</a:t>
            </a:r>
          </a:p>
        </p:txBody>
      </p:sp>
      <p:sp>
        <p:nvSpPr>
          <p:cNvPr id="7" name="TextBox 6"/>
          <p:cNvSpPr txBox="1"/>
          <p:nvPr/>
        </p:nvSpPr>
        <p:spPr>
          <a:xfrm>
            <a:off x="457200" y="5257800"/>
            <a:ext cx="7924800" cy="646113"/>
          </a:xfrm>
          <a:prstGeom prst="rect">
            <a:avLst/>
          </a:prstGeom>
          <a:noFill/>
        </p:spPr>
        <p:txBody>
          <a:bodyPr>
            <a:spAutoFit/>
          </a:bodyPr>
          <a:lstStyle/>
          <a:p>
            <a:pPr>
              <a:defRPr/>
            </a:pPr>
            <a:r>
              <a:rPr lang="en-US" sz="1200" dirty="0">
                <a:solidFill>
                  <a:schemeClr val="bg1">
                    <a:lumMod val="40000"/>
                    <a:lumOff val="60000"/>
                  </a:schemeClr>
                </a:solidFill>
                <a:cs typeface="+mn-cs"/>
              </a:rPr>
              <a:t>Unit counts do NOT include additional </a:t>
            </a:r>
            <a:r>
              <a:rPr lang="en-US" sz="1200" dirty="0" err="1">
                <a:solidFill>
                  <a:schemeClr val="bg1">
                    <a:lumMod val="40000"/>
                    <a:lumOff val="60000"/>
                  </a:schemeClr>
                </a:solidFill>
                <a:cs typeface="+mn-cs"/>
              </a:rPr>
              <a:t>ohanas</a:t>
            </a:r>
            <a:r>
              <a:rPr lang="en-US" sz="1200" dirty="0">
                <a:solidFill>
                  <a:schemeClr val="bg1">
                    <a:lumMod val="40000"/>
                    <a:lumOff val="60000"/>
                  </a:schemeClr>
                </a:solidFill>
                <a:cs typeface="+mn-cs"/>
              </a:rPr>
              <a:t>, small projects under five units, infill on vacant lots or any new agricultural subdivisions.</a:t>
            </a:r>
          </a:p>
          <a:p>
            <a:pPr>
              <a:defRPr/>
            </a:pPr>
            <a:r>
              <a:rPr lang="en-US" sz="1200" dirty="0">
                <a:solidFill>
                  <a:schemeClr val="bg1">
                    <a:lumMod val="40000"/>
                    <a:lumOff val="60000"/>
                  </a:schemeClr>
                </a:solidFill>
                <a:cs typeface="+mn-cs"/>
              </a:rPr>
              <a:t>Source: Maui Planning Department, February 15, 2011</a:t>
            </a:r>
          </a:p>
        </p:txBody>
      </p:sp>
      <p:sp>
        <p:nvSpPr>
          <p:cNvPr id="8" name="Rectangle 7"/>
          <p:cNvSpPr>
            <a:spLocks noChangeArrowheads="1"/>
          </p:cNvSpPr>
          <p:nvPr/>
        </p:nvSpPr>
        <p:spPr bwMode="auto">
          <a:xfrm>
            <a:off x="0" y="1066800"/>
            <a:ext cx="9144000" cy="830263"/>
          </a:xfrm>
          <a:prstGeom prst="rect">
            <a:avLst/>
          </a:prstGeom>
          <a:noFill/>
          <a:ln w="9525">
            <a:noFill/>
            <a:miter lim="800000"/>
            <a:headEnd/>
            <a:tailEnd/>
          </a:ln>
        </p:spPr>
        <p:txBody>
          <a:bodyPr>
            <a:spAutoFit/>
          </a:bodyPr>
          <a:lstStyle/>
          <a:p>
            <a:pPr algn="ctr">
              <a:defRPr/>
            </a:pPr>
            <a:r>
              <a:rPr lang="en-US" sz="2400" b="1" dirty="0">
                <a:solidFill>
                  <a:schemeClr val="folHlink"/>
                </a:solidFill>
                <a:effectLst>
                  <a:outerShdw blurRad="38100" dist="38100" dir="2700000" algn="tl">
                    <a:srgbClr val="000000">
                      <a:alpha val="43137"/>
                    </a:srgbClr>
                  </a:outerShdw>
                </a:effectLst>
              </a:rPr>
              <a:t>South Maui  Already </a:t>
            </a:r>
            <a:r>
              <a:rPr lang="en-US" sz="2400" b="1" dirty="0" smtClean="0">
                <a:solidFill>
                  <a:schemeClr val="folHlink"/>
                </a:solidFill>
                <a:effectLst>
                  <a:outerShdw blurRad="38100" dist="38100" dir="2700000" algn="tl">
                    <a:srgbClr val="000000">
                      <a:alpha val="43137"/>
                    </a:srgbClr>
                  </a:outerShdw>
                </a:effectLst>
              </a:rPr>
              <a:t>Authorized </a:t>
            </a:r>
            <a:r>
              <a:rPr lang="en-US" sz="2400" b="1" dirty="0">
                <a:solidFill>
                  <a:schemeClr val="folHlink"/>
                </a:solidFill>
                <a:effectLst>
                  <a:outerShdw blurRad="38100" dist="38100" dir="2700000" algn="tl">
                    <a:srgbClr val="000000">
                      <a:alpha val="43137"/>
                    </a:srgbClr>
                  </a:outerShdw>
                </a:effectLst>
              </a:rPr>
              <a:t>to Receive the Most New </a:t>
            </a:r>
            <a:r>
              <a:rPr lang="en-US" sz="2400" b="1" dirty="0" smtClean="0">
                <a:solidFill>
                  <a:schemeClr val="folHlink"/>
                </a:solidFill>
                <a:effectLst>
                  <a:outerShdw blurRad="38100" dist="38100" dir="2700000" algn="tl">
                    <a:srgbClr val="000000">
                      <a:alpha val="43137"/>
                    </a:srgbClr>
                  </a:outerShdw>
                </a:effectLst>
              </a:rPr>
              <a:t>Housing Units </a:t>
            </a:r>
            <a:r>
              <a:rPr lang="en-US" sz="2400" b="1" dirty="0">
                <a:solidFill>
                  <a:schemeClr val="folHlink"/>
                </a:solidFill>
                <a:effectLst>
                  <a:outerShdw blurRad="38100" dist="38100" dir="2700000" algn="tl">
                    <a:srgbClr val="000000">
                      <a:alpha val="43137"/>
                    </a:srgbClr>
                  </a:outerShdw>
                </a:effectLst>
              </a:rPr>
              <a:t>Even Before  A Single New Development is Approved</a:t>
            </a:r>
            <a:endParaRPr lang="en-US" sz="2400" dirty="0">
              <a:effectLst>
                <a:outerShdw blurRad="38100" dist="38100" dir="2700000" algn="tl">
                  <a:srgbClr val="000000">
                    <a:alpha val="43137"/>
                  </a:srgbClr>
                </a:outerShdw>
              </a:effectLst>
            </a:endParaRPr>
          </a:p>
        </p:txBody>
      </p:sp>
    </p:spTree>
  </p:cSld>
  <p:clrMapOvr>
    <a:masterClrMapping/>
  </p:clrMapOvr>
  <p:transition spd="med" advTm="8000">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0" y="0"/>
            <a:ext cx="9144000" cy="1169988"/>
          </a:xfrm>
          <a:prstGeom prst="rect">
            <a:avLst/>
          </a:prstGeom>
          <a:solidFill>
            <a:srgbClr val="000080"/>
          </a:solidFill>
          <a:ln w="9525">
            <a:noFill/>
            <a:miter lim="800000"/>
            <a:headEnd/>
            <a:tailEnd/>
          </a:ln>
        </p:spPr>
        <p:txBody>
          <a:bodyPr>
            <a:spAutoFit/>
          </a:bodyPr>
          <a:lstStyle/>
          <a:p>
            <a:pPr algn="ctr"/>
            <a:r>
              <a:rPr lang="en-US" sz="4000" b="1">
                <a:solidFill>
                  <a:schemeClr val="folHlink"/>
                </a:solidFill>
              </a:rPr>
              <a:t>South Maui Development Options </a:t>
            </a:r>
          </a:p>
          <a:p>
            <a:pPr algn="ctr"/>
            <a:r>
              <a:rPr lang="en-US" sz="3000" b="1">
                <a:solidFill>
                  <a:schemeClr val="folHlink"/>
                </a:solidFill>
              </a:rPr>
              <a:t>(Maui Island Plan Recommended Additional Units )</a:t>
            </a:r>
          </a:p>
        </p:txBody>
      </p:sp>
      <p:sp>
        <p:nvSpPr>
          <p:cNvPr id="6" name="TextBox 5"/>
          <p:cNvSpPr txBox="1"/>
          <p:nvPr/>
        </p:nvSpPr>
        <p:spPr>
          <a:xfrm>
            <a:off x="457200" y="5943600"/>
            <a:ext cx="7924800" cy="461963"/>
          </a:xfrm>
          <a:prstGeom prst="rect">
            <a:avLst/>
          </a:prstGeom>
          <a:noFill/>
        </p:spPr>
        <p:txBody>
          <a:bodyPr>
            <a:spAutoFit/>
          </a:bodyPr>
          <a:lstStyle/>
          <a:p>
            <a:pPr>
              <a:defRPr/>
            </a:pPr>
            <a:r>
              <a:rPr lang="en-US" sz="1200" dirty="0">
                <a:solidFill>
                  <a:schemeClr val="bg1">
                    <a:lumMod val="40000"/>
                    <a:lumOff val="60000"/>
                  </a:schemeClr>
                </a:solidFill>
                <a:cs typeface="+mn-cs"/>
              </a:rPr>
              <a:t>Unit counts do NOT include additional </a:t>
            </a:r>
            <a:r>
              <a:rPr lang="en-US" sz="1200" dirty="0" err="1">
                <a:solidFill>
                  <a:schemeClr val="bg1">
                    <a:lumMod val="40000"/>
                    <a:lumOff val="60000"/>
                  </a:schemeClr>
                </a:solidFill>
                <a:cs typeface="+mn-cs"/>
              </a:rPr>
              <a:t>ohanas</a:t>
            </a:r>
            <a:r>
              <a:rPr lang="en-US" sz="1200" dirty="0">
                <a:solidFill>
                  <a:schemeClr val="bg1">
                    <a:lumMod val="40000"/>
                    <a:lumOff val="60000"/>
                  </a:schemeClr>
                </a:solidFill>
                <a:cs typeface="+mn-cs"/>
              </a:rPr>
              <a:t>, small projects under five units, infill on vacant lots or any new agricultural subdivisions.</a:t>
            </a:r>
          </a:p>
        </p:txBody>
      </p:sp>
      <p:graphicFrame>
        <p:nvGraphicFramePr>
          <p:cNvPr id="7" name="Table 6"/>
          <p:cNvGraphicFramePr>
            <a:graphicFrameLocks noGrp="1"/>
          </p:cNvGraphicFramePr>
          <p:nvPr/>
        </p:nvGraphicFramePr>
        <p:xfrm>
          <a:off x="152400" y="1752600"/>
          <a:ext cx="8762999" cy="3330020"/>
        </p:xfrm>
        <a:graphic>
          <a:graphicData uri="http://schemas.openxmlformats.org/drawingml/2006/table">
            <a:tbl>
              <a:tblPr/>
              <a:tblGrid>
                <a:gridCol w="2209800"/>
                <a:gridCol w="2876473"/>
                <a:gridCol w="1924127"/>
                <a:gridCol w="1752599"/>
              </a:tblGrid>
              <a:tr h="355884">
                <a:tc>
                  <a:txBody>
                    <a:bodyPr/>
                    <a:lstStyle/>
                    <a:p>
                      <a:pPr algn="ctr" fontAlgn="b"/>
                      <a:endParaRPr lang="en-US" sz="900" b="0" i="0" u="none" strike="noStrike" dirty="0">
                        <a:solidFill>
                          <a:srgbClr val="FFFF00"/>
                        </a:solidFill>
                        <a:latin typeface="Times New Roman"/>
                      </a:endParaRPr>
                    </a:p>
                  </a:txBody>
                  <a:tcPr marL="6274" marR="6274" marT="6274" marB="0" anchor="b">
                    <a:lnL>
                      <a:noFill/>
                    </a:lnL>
                    <a:lnR>
                      <a:noFill/>
                    </a:lnR>
                    <a:lnT>
                      <a:noFill/>
                    </a:lnT>
                    <a:lnB>
                      <a:noFill/>
                    </a:lnB>
                  </a:tcPr>
                </a:tc>
                <a:tc gridSpan="3">
                  <a:txBody>
                    <a:bodyPr/>
                    <a:lstStyle/>
                    <a:p>
                      <a:pPr algn="l" fontAlgn="b"/>
                      <a:r>
                        <a:rPr lang="en-US" sz="2400" b="1" i="0" u="none" strike="noStrike" dirty="0">
                          <a:solidFill>
                            <a:srgbClr val="FFFF00"/>
                          </a:solidFill>
                          <a:effectLst>
                            <a:outerShdw blurRad="38100" dist="38100" dir="2700000" algn="tl">
                              <a:srgbClr val="000000">
                                <a:alpha val="43137"/>
                              </a:srgbClr>
                            </a:outerShdw>
                          </a:effectLst>
                          <a:latin typeface="Times New Roman"/>
                        </a:rPr>
                        <a:t>Start with South Maui's 4,933 Units of Existing</a:t>
                      </a:r>
                    </a:p>
                  </a:txBody>
                  <a:tcPr marL="6274" marR="6274" marT="6274" marB="0" anchor="b">
                    <a:lnL>
                      <a:noFill/>
                    </a:lnL>
                    <a:lnR>
                      <a:noFill/>
                    </a:lnR>
                    <a:lnT>
                      <a:noFill/>
                    </a:lnT>
                    <a:lnB>
                      <a:noFill/>
                    </a:lnB>
                  </a:tcPr>
                </a:tc>
                <a:tc hMerge="1">
                  <a:txBody>
                    <a:bodyPr/>
                    <a:lstStyle/>
                    <a:p>
                      <a:endParaRPr lang="en-US"/>
                    </a:p>
                  </a:txBody>
                  <a:tcPr/>
                </a:tc>
                <a:tc hMerge="1">
                  <a:txBody>
                    <a:bodyPr/>
                    <a:lstStyle/>
                    <a:p>
                      <a:endParaRPr lang="en-US"/>
                    </a:p>
                  </a:txBody>
                  <a:tcPr/>
                </a:tc>
              </a:tr>
              <a:tr h="355884">
                <a:tc>
                  <a:txBody>
                    <a:bodyPr/>
                    <a:lstStyle/>
                    <a:p>
                      <a:pPr algn="ctr" fontAlgn="b"/>
                      <a:endParaRPr lang="en-US" sz="900" b="0" i="0" u="none" strike="noStrike">
                        <a:solidFill>
                          <a:srgbClr val="FFFF00"/>
                        </a:solidFill>
                        <a:latin typeface="Times New Roman"/>
                      </a:endParaRPr>
                    </a:p>
                  </a:txBody>
                  <a:tcPr marL="6274" marR="6274" marT="6274" marB="0" anchor="b">
                    <a:lnL>
                      <a:noFill/>
                    </a:lnL>
                    <a:lnR>
                      <a:noFill/>
                    </a:lnR>
                    <a:lnT>
                      <a:noFill/>
                    </a:lnT>
                    <a:lnB>
                      <a:noFill/>
                    </a:lnB>
                  </a:tcPr>
                </a:tc>
                <a:tc gridSpan="2">
                  <a:txBody>
                    <a:bodyPr/>
                    <a:lstStyle/>
                    <a:p>
                      <a:pPr algn="l" fontAlgn="ctr"/>
                      <a:r>
                        <a:rPr lang="en-US" sz="2400" b="1" i="0" u="none" strike="noStrike" dirty="0">
                          <a:solidFill>
                            <a:srgbClr val="FFFF00"/>
                          </a:solidFill>
                          <a:effectLst>
                            <a:outerShdw blurRad="38100" dist="38100" dir="2700000" algn="tl">
                              <a:srgbClr val="000000">
                                <a:alpha val="43137"/>
                              </a:srgbClr>
                            </a:outerShdw>
                          </a:effectLst>
                          <a:latin typeface="Times New Roman"/>
                        </a:rPr>
                        <a:t>Entitled Large </a:t>
                      </a:r>
                      <a:r>
                        <a:rPr lang="en-US" sz="2400" b="1" i="0" u="none" strike="noStrike" dirty="0" smtClean="0">
                          <a:solidFill>
                            <a:srgbClr val="FFFF00"/>
                          </a:solidFill>
                          <a:effectLst>
                            <a:outerShdw blurRad="38100" dist="38100" dir="2700000" algn="tl">
                              <a:srgbClr val="000000">
                                <a:alpha val="43137"/>
                              </a:srgbClr>
                            </a:outerShdw>
                          </a:effectLst>
                          <a:latin typeface="Times New Roman"/>
                        </a:rPr>
                        <a:t>Projects, Then Add:</a:t>
                      </a:r>
                      <a:endParaRPr lang="en-US" sz="2400" b="1" i="0" u="none" strike="noStrike" dirty="0">
                        <a:solidFill>
                          <a:srgbClr val="FFFF00"/>
                        </a:solidFill>
                        <a:effectLst>
                          <a:outerShdw blurRad="38100" dist="38100" dir="2700000" algn="tl">
                            <a:srgbClr val="000000">
                              <a:alpha val="43137"/>
                            </a:srgbClr>
                          </a:outerShdw>
                        </a:effectLst>
                        <a:latin typeface="Times New Roman"/>
                      </a:endParaRPr>
                    </a:p>
                  </a:txBody>
                  <a:tcPr marL="6274" marR="6274" marT="6274" marB="0" anchor="ctr">
                    <a:lnL>
                      <a:noFill/>
                    </a:lnL>
                    <a:lnR>
                      <a:noFill/>
                    </a:lnR>
                    <a:lnT>
                      <a:noFill/>
                    </a:lnT>
                    <a:lnB>
                      <a:noFill/>
                    </a:lnB>
                  </a:tcPr>
                </a:tc>
                <a:tc hMerge="1">
                  <a:txBody>
                    <a:bodyPr/>
                    <a:lstStyle/>
                    <a:p>
                      <a:endParaRPr lang="en-US"/>
                    </a:p>
                  </a:txBody>
                  <a:tcPr/>
                </a:tc>
                <a:tc>
                  <a:txBody>
                    <a:bodyPr/>
                    <a:lstStyle/>
                    <a:p>
                      <a:pPr algn="ctr" fontAlgn="b"/>
                      <a:endParaRPr lang="en-US" sz="900" b="0" i="0" u="none" strike="noStrike" dirty="0">
                        <a:solidFill>
                          <a:srgbClr val="FFFF00"/>
                        </a:solidFill>
                        <a:latin typeface="Times New Roman"/>
                      </a:endParaRPr>
                    </a:p>
                  </a:txBody>
                  <a:tcPr marL="6274" marR="6274" marT="6274" marB="0" anchor="b">
                    <a:lnL>
                      <a:noFill/>
                    </a:lnL>
                    <a:lnR>
                      <a:noFill/>
                    </a:lnR>
                    <a:lnT>
                      <a:noFill/>
                    </a:lnT>
                    <a:lnB>
                      <a:noFill/>
                    </a:lnB>
                  </a:tcPr>
                </a:tc>
              </a:tr>
              <a:tr h="243500">
                <a:tc>
                  <a:txBody>
                    <a:bodyPr/>
                    <a:lstStyle/>
                    <a:p>
                      <a:pPr algn="ctr" fontAlgn="b"/>
                      <a:endParaRPr lang="en-US" sz="900" b="0" i="0" u="none" strike="noStrike">
                        <a:solidFill>
                          <a:srgbClr val="000000"/>
                        </a:solidFill>
                        <a:latin typeface="Times New Roman"/>
                      </a:endParaRPr>
                    </a:p>
                  </a:txBody>
                  <a:tcPr marL="6274" marR="6274" marT="627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Times New Roman"/>
                      </a:endParaRPr>
                    </a:p>
                  </a:txBody>
                  <a:tcPr marL="6274" marR="6274" marT="627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Times New Roman"/>
                      </a:endParaRPr>
                    </a:p>
                  </a:txBody>
                  <a:tcPr marL="6274" marR="6274" marT="6274"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Times New Roman"/>
                      </a:endParaRPr>
                    </a:p>
                  </a:txBody>
                  <a:tcPr marL="6274" marR="6274" marT="6274" marB="0" anchor="b">
                    <a:lnL>
                      <a:noFill/>
                    </a:lnL>
                    <a:lnR>
                      <a:noFill/>
                    </a:lnR>
                    <a:lnT>
                      <a:noFill/>
                    </a:lnT>
                    <a:lnB w="6350" cap="flat" cmpd="sng" algn="ctr">
                      <a:solidFill>
                        <a:srgbClr val="000000"/>
                      </a:solidFill>
                      <a:prstDash val="solid"/>
                      <a:round/>
                      <a:headEnd type="none" w="med" len="med"/>
                      <a:tailEnd type="none" w="med" len="med"/>
                    </a:lnB>
                  </a:tcPr>
                </a:tc>
              </a:tr>
              <a:tr h="243500">
                <a:tc>
                  <a:txBody>
                    <a:bodyPr/>
                    <a:lstStyle/>
                    <a:p>
                      <a:pPr algn="ctr" fontAlgn="b"/>
                      <a:r>
                        <a:rPr lang="en-US" sz="900" b="1" i="0" u="none" strike="noStrike">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400" b="1" i="0" u="none" strike="noStrike" dirty="0">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600" b="1" i="0" u="none" strike="noStrike" dirty="0">
                          <a:solidFill>
                            <a:srgbClr val="000000"/>
                          </a:solidFill>
                          <a:latin typeface="Times New Roman"/>
                        </a:rPr>
                        <a:t>Initial</a:t>
                      </a:r>
                    </a:p>
                  </a:txBody>
                  <a:tcPr marL="6274" marR="6274" marT="6274"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600" b="1" i="0" u="none" strike="noStrike" dirty="0">
                          <a:solidFill>
                            <a:srgbClr val="000000"/>
                          </a:solidFill>
                          <a:latin typeface="Times New Roman"/>
                        </a:rPr>
                        <a:t>Planning Director</a:t>
                      </a:r>
                    </a:p>
                  </a:txBody>
                  <a:tcPr marL="6274" marR="6274" marT="627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r>
              <a:tr h="243500">
                <a:tc>
                  <a:txBody>
                    <a:bodyPr/>
                    <a:lstStyle/>
                    <a:p>
                      <a:pPr algn="ctr" fontAlgn="b"/>
                      <a:r>
                        <a:rPr lang="en-US" sz="900" b="1" i="0" u="none" strike="noStrike">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600" b="1" i="0" u="none" strike="noStrike" dirty="0">
                          <a:solidFill>
                            <a:srgbClr val="000000"/>
                          </a:solidFill>
                          <a:latin typeface="Times New Roman"/>
                        </a:rPr>
                        <a:t>GPAC </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fontAlgn="b"/>
                      <a:r>
                        <a:rPr lang="en-US" sz="1600" b="1" i="0" u="none" strike="noStrike">
                          <a:solidFill>
                            <a:srgbClr val="000000"/>
                          </a:solidFill>
                          <a:latin typeface="Times New Roman"/>
                        </a:rPr>
                        <a:t>Maui Planning Office</a:t>
                      </a:r>
                    </a:p>
                  </a:txBody>
                  <a:tcPr marL="6274" marR="6274" marT="6274" marB="0" anchor="b">
                    <a:lnL>
                      <a:noFill/>
                    </a:lnL>
                    <a:lnR>
                      <a:noFill/>
                    </a:lnR>
                    <a:lnT>
                      <a:noFill/>
                    </a:lnT>
                    <a:lnB>
                      <a:noFill/>
                    </a:lnB>
                    <a:solidFill>
                      <a:srgbClr val="FFFF00"/>
                    </a:solidFill>
                  </a:tcPr>
                </a:tc>
                <a:tc>
                  <a:txBody>
                    <a:bodyPr/>
                    <a:lstStyle/>
                    <a:p>
                      <a:pPr algn="ctr" fontAlgn="b"/>
                      <a:r>
                        <a:rPr lang="en-US" sz="1600" b="1" i="0" u="none" strike="noStrike" dirty="0" smtClean="0">
                          <a:solidFill>
                            <a:srgbClr val="000000"/>
                          </a:solidFill>
                          <a:latin typeface="Times New Roman"/>
                        </a:rPr>
                        <a:t>Dec-2010</a:t>
                      </a:r>
                      <a:endParaRPr lang="en-US" sz="1600" b="1" i="0" u="none" strike="noStrike" dirty="0">
                        <a:solidFill>
                          <a:srgbClr val="000000"/>
                        </a:solidFill>
                        <a:latin typeface="Times New Roman"/>
                      </a:endParaRP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tr>
              <a:tr h="234132">
                <a:tc>
                  <a:txBody>
                    <a:bodyPr/>
                    <a:lstStyle/>
                    <a:p>
                      <a:pPr algn="ctr" fontAlgn="b"/>
                      <a:r>
                        <a:rPr lang="en-US" sz="1600" b="1" i="0" u="none" strike="noStrike" dirty="0">
                          <a:solidFill>
                            <a:srgbClr val="000000"/>
                          </a:solidFill>
                          <a:latin typeface="Times New Roman"/>
                        </a:rPr>
                        <a:t>Area</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600" b="1" i="0" u="none" strike="noStrike" dirty="0">
                          <a:solidFill>
                            <a:srgbClr val="000000"/>
                          </a:solidFill>
                          <a:latin typeface="Times New Roman"/>
                        </a:rPr>
                        <a:t>Recommendations</a:t>
                      </a:r>
                    </a:p>
                  </a:txBody>
                  <a:tcPr marL="6274" marR="6274" marT="627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latin typeface="Times New Roman"/>
                        </a:rPr>
                        <a:t>Recommendations</a:t>
                      </a:r>
                    </a:p>
                  </a:txBody>
                  <a:tcPr marL="6274" marR="6274" marT="6274"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latin typeface="Times New Roman"/>
                        </a:rPr>
                        <a:t>Recommendations</a:t>
                      </a:r>
                    </a:p>
                  </a:txBody>
                  <a:tcPr marL="6274" marR="6274" marT="627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r>
              <a:tr h="318422">
                <a:tc>
                  <a:txBody>
                    <a:bodyPr/>
                    <a:lstStyle/>
                    <a:p>
                      <a:pPr algn="ctr" fontAlgn="b"/>
                      <a:r>
                        <a:rPr lang="en-US" sz="1800" b="1" i="0" u="none" strike="noStrike" dirty="0">
                          <a:solidFill>
                            <a:srgbClr val="000000"/>
                          </a:solidFill>
                          <a:latin typeface="Times New Roman"/>
                        </a:rPr>
                        <a:t>North </a:t>
                      </a:r>
                      <a:r>
                        <a:rPr lang="en-US" sz="1800" b="1" i="0" u="none" strike="noStrike" dirty="0" err="1">
                          <a:solidFill>
                            <a:srgbClr val="000000"/>
                          </a:solidFill>
                          <a:latin typeface="Times New Roman"/>
                        </a:rPr>
                        <a:t>Kihei-Mauka</a:t>
                      </a:r>
                      <a:endParaRPr lang="en-US" sz="1800" b="1" i="0" u="none" strike="noStrike" dirty="0">
                        <a:solidFill>
                          <a:srgbClr val="000000"/>
                        </a:solidFill>
                        <a:latin typeface="Times New Roman"/>
                      </a:endParaRP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2000" b="1" i="0" u="none" strike="noStrike" dirty="0">
                          <a:solidFill>
                            <a:schemeClr val="bg2"/>
                          </a:solidFill>
                          <a:latin typeface="Times New Roman"/>
                        </a:rPr>
                        <a:t>1,000 units</a:t>
                      </a:r>
                    </a:p>
                  </a:txBody>
                  <a:tcPr marL="6274" marR="6274" marT="627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2000" b="1" i="0" u="none" strike="noStrike" dirty="0">
                          <a:solidFill>
                            <a:schemeClr val="bg2"/>
                          </a:solidFill>
                          <a:latin typeface="Times New Roman"/>
                        </a:rPr>
                        <a:t>1,700 units</a:t>
                      </a:r>
                    </a:p>
                  </a:txBody>
                  <a:tcPr marL="6274" marR="6274" marT="6274" marB="0" anchor="b">
                    <a:lnL>
                      <a:noFill/>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2000" b="1" i="0" u="none" strike="noStrike">
                          <a:solidFill>
                            <a:schemeClr val="bg2"/>
                          </a:solidFill>
                          <a:latin typeface="Times New Roman"/>
                        </a:rPr>
                        <a:t>1,500 units</a:t>
                      </a:r>
                    </a:p>
                  </a:txBody>
                  <a:tcPr marL="6274" marR="6274" marT="627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r>
              <a:tr h="318422">
                <a:tc>
                  <a:txBody>
                    <a:bodyPr/>
                    <a:lstStyle/>
                    <a:p>
                      <a:pPr algn="ctr" fontAlgn="b"/>
                      <a:r>
                        <a:rPr lang="en-US" sz="1600" b="1" i="0" u="none" strike="noStrike" dirty="0">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2000" b="1" i="0" u="none" strike="noStrike" dirty="0">
                          <a:solidFill>
                            <a:schemeClr val="bg2"/>
                          </a:solidFill>
                          <a:latin typeface="Times New Roman"/>
                        </a:rPr>
                        <a:t>406 acres</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endParaRPr lang="en-US" sz="2000" b="1" i="0" u="none" strike="noStrike">
                        <a:solidFill>
                          <a:schemeClr val="bg2"/>
                        </a:solidFill>
                        <a:latin typeface="Times New Roman"/>
                      </a:endParaRPr>
                    </a:p>
                  </a:txBody>
                  <a:tcPr marL="6274" marR="6274" marT="6274" marB="0" anchor="b">
                    <a:lnL>
                      <a:noFill/>
                    </a:lnL>
                    <a:lnR>
                      <a:noFill/>
                    </a:lnR>
                    <a:lnT>
                      <a:noFill/>
                    </a:lnT>
                    <a:lnB>
                      <a:noFill/>
                    </a:lnB>
                    <a:solidFill>
                      <a:srgbClr val="FFFF99"/>
                    </a:solidFill>
                  </a:tcPr>
                </a:tc>
                <a:tc>
                  <a:txBody>
                    <a:bodyPr/>
                    <a:lstStyle/>
                    <a:p>
                      <a:pPr algn="ctr" fontAlgn="b"/>
                      <a:r>
                        <a:rPr lang="en-US" sz="2000" b="1" i="0" u="none" strike="noStrike">
                          <a:solidFill>
                            <a:schemeClr val="bg2"/>
                          </a:solidFill>
                          <a:latin typeface="Times New Roman"/>
                        </a:rPr>
                        <a:t>553 acres</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318422">
                <a:tc>
                  <a:txBody>
                    <a:bodyPr/>
                    <a:lstStyle/>
                    <a:p>
                      <a:pPr algn="ctr" fontAlgn="b"/>
                      <a:r>
                        <a:rPr lang="en-US" sz="1800" b="1" i="0" u="none" strike="noStrike" dirty="0" err="1">
                          <a:solidFill>
                            <a:srgbClr val="000000"/>
                          </a:solidFill>
                          <a:latin typeface="Times New Roman"/>
                        </a:rPr>
                        <a:t>Kihei</a:t>
                      </a:r>
                      <a:r>
                        <a:rPr lang="en-US" sz="1800" b="1" i="0" u="none" strike="noStrike" dirty="0">
                          <a:solidFill>
                            <a:srgbClr val="000000"/>
                          </a:solidFill>
                          <a:latin typeface="Times New Roman"/>
                        </a:rPr>
                        <a:t> Infill</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endParaRPr lang="en-US" sz="2000" b="1" i="0" u="none" strike="noStrike" dirty="0">
                        <a:solidFill>
                          <a:schemeClr val="bg2"/>
                        </a:solidFill>
                        <a:latin typeface="Times New Roman"/>
                      </a:endParaRP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en-US" sz="2000" b="1" i="0" u="none" strike="noStrike">
                          <a:solidFill>
                            <a:schemeClr val="bg2"/>
                          </a:solidFill>
                          <a:latin typeface="Times New Roman"/>
                        </a:rPr>
                        <a:t>400 units</a:t>
                      </a:r>
                    </a:p>
                  </a:txBody>
                  <a:tcPr marL="6274" marR="6274" marT="6274" marB="0" anchor="b">
                    <a:lnL>
                      <a:noFill/>
                    </a:lnL>
                    <a:lnR>
                      <a:noFill/>
                    </a:lnR>
                    <a:lnT>
                      <a:noFill/>
                    </a:lnT>
                    <a:lnB>
                      <a:noFill/>
                    </a:lnB>
                    <a:solidFill>
                      <a:srgbClr val="FFFF99"/>
                    </a:solidFill>
                  </a:tcPr>
                </a:tc>
                <a:tc>
                  <a:txBody>
                    <a:bodyPr/>
                    <a:lstStyle/>
                    <a:p>
                      <a:pPr algn="ctr" fontAlgn="b"/>
                      <a:r>
                        <a:rPr lang="en-US" sz="2000" b="1" i="0" u="none" strike="noStrike">
                          <a:solidFill>
                            <a:schemeClr val="bg2"/>
                          </a:solidFill>
                          <a:latin typeface="Times New Roman"/>
                        </a:rPr>
                        <a:t> </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318422">
                <a:tc>
                  <a:txBody>
                    <a:bodyPr/>
                    <a:lstStyle/>
                    <a:p>
                      <a:pPr algn="ctr" fontAlgn="b"/>
                      <a:r>
                        <a:rPr lang="en-US" sz="1800" b="1" i="0" u="none" strike="noStrike" dirty="0">
                          <a:solidFill>
                            <a:srgbClr val="000000"/>
                          </a:solidFill>
                          <a:latin typeface="Times New Roman"/>
                        </a:rPr>
                        <a:t>Total</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2000" b="1" i="0" u="none" strike="noStrike" dirty="0">
                          <a:solidFill>
                            <a:schemeClr val="bg2"/>
                          </a:solidFill>
                          <a:latin typeface="Times New Roman"/>
                        </a:rPr>
                        <a:t>1,000 units</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en-US" sz="2000" b="1" i="0" u="none" strike="noStrike">
                          <a:solidFill>
                            <a:schemeClr val="bg2"/>
                          </a:solidFill>
                          <a:latin typeface="Times New Roman"/>
                        </a:rPr>
                        <a:t>2,100 units</a:t>
                      </a:r>
                    </a:p>
                  </a:txBody>
                  <a:tcPr marL="6274" marR="6274" marT="6274" marB="0" anchor="b">
                    <a:lnL>
                      <a:noFill/>
                    </a:lnL>
                    <a:lnR>
                      <a:noFill/>
                    </a:lnR>
                    <a:lnT>
                      <a:noFill/>
                    </a:lnT>
                    <a:lnB>
                      <a:noFill/>
                    </a:lnB>
                    <a:solidFill>
                      <a:srgbClr val="FFFF99"/>
                    </a:solidFill>
                  </a:tcPr>
                </a:tc>
                <a:tc>
                  <a:txBody>
                    <a:bodyPr/>
                    <a:lstStyle/>
                    <a:p>
                      <a:pPr algn="ctr" fontAlgn="b"/>
                      <a:r>
                        <a:rPr lang="en-US" sz="2000" b="1" i="0" u="none" strike="noStrike">
                          <a:solidFill>
                            <a:schemeClr val="bg2"/>
                          </a:solidFill>
                          <a:latin typeface="Times New Roman"/>
                        </a:rPr>
                        <a:t>1,500 units</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318422">
                <a:tc>
                  <a:txBody>
                    <a:bodyPr/>
                    <a:lstStyle/>
                    <a:p>
                      <a:pPr algn="ctr" fontAlgn="b"/>
                      <a:r>
                        <a:rPr lang="en-US" sz="1300" b="1" i="0" u="none" strike="noStrike">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chemeClr val="bg2"/>
                          </a:solidFill>
                          <a:latin typeface="Times New Roman"/>
                        </a:rPr>
                        <a:t>406 acres</a:t>
                      </a:r>
                    </a:p>
                  </a:txBody>
                  <a:tcPr marL="6274" marR="6274" marT="627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000" b="1" i="0" u="none" strike="noStrike" dirty="0">
                          <a:solidFill>
                            <a:schemeClr val="bg2"/>
                          </a:solidFill>
                          <a:latin typeface="Times New Roman"/>
                        </a:rPr>
                        <a:t> </a:t>
                      </a:r>
                    </a:p>
                  </a:txBody>
                  <a:tcPr marL="6274" marR="6274" marT="6274"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000" b="1" i="0" u="none" strike="noStrike" dirty="0">
                          <a:solidFill>
                            <a:schemeClr val="bg2"/>
                          </a:solidFill>
                          <a:latin typeface="Times New Roman"/>
                        </a:rPr>
                        <a:t>553 acres</a:t>
                      </a:r>
                    </a:p>
                  </a:txBody>
                  <a:tcPr marL="6274" marR="6274" marT="627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r>
            </a:tbl>
          </a:graphicData>
        </a:graphic>
      </p:graphicFrame>
    </p:spTree>
  </p:cSld>
  <p:clrMapOvr>
    <a:masterClrMapping/>
  </p:clrMapOvr>
  <p:transition spd="med" advTm="8000">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038" y="381000"/>
            <a:ext cx="8143875" cy="708025"/>
          </a:xfrm>
          <a:prstGeom prst="rect">
            <a:avLst/>
          </a:prstGeom>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Proposed South Maui Development</a:t>
            </a:r>
          </a:p>
        </p:txBody>
      </p:sp>
      <p:graphicFrame>
        <p:nvGraphicFramePr>
          <p:cNvPr id="3" name="Table 2"/>
          <p:cNvGraphicFramePr>
            <a:graphicFrameLocks noGrp="1"/>
          </p:cNvGraphicFramePr>
          <p:nvPr/>
        </p:nvGraphicFramePr>
        <p:xfrm>
          <a:off x="1219200" y="1371600"/>
          <a:ext cx="6705600" cy="4114800"/>
        </p:xfrm>
        <a:graphic>
          <a:graphicData uri="http://schemas.openxmlformats.org/drawingml/2006/table">
            <a:tbl>
              <a:tblPr/>
              <a:tblGrid>
                <a:gridCol w="5143130"/>
                <a:gridCol w="1562470"/>
              </a:tblGrid>
              <a:tr h="406182">
                <a:tc>
                  <a:txBody>
                    <a:bodyPr/>
                    <a:lstStyle/>
                    <a:p>
                      <a:pPr algn="ctr" fontAlgn="b"/>
                      <a:r>
                        <a:rPr lang="en-US" sz="2000" b="1" i="0" u="none" strike="noStrike" dirty="0">
                          <a:solidFill>
                            <a:srgbClr val="000000"/>
                          </a:solidFill>
                          <a:latin typeface="Times New Roman"/>
                        </a:rPr>
                        <a:t>Projects</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000" b="1" i="0" u="none" strike="noStrike" dirty="0">
                          <a:solidFill>
                            <a:srgbClr val="000000"/>
                          </a:solidFill>
                          <a:latin typeface="Times New Roman"/>
                        </a:rPr>
                        <a:t>Units</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06182">
                <a:tc>
                  <a:txBody>
                    <a:bodyPr/>
                    <a:lstStyle/>
                    <a:p>
                      <a:pPr algn="ctr" fontAlgn="b"/>
                      <a:r>
                        <a:rPr lang="en-US" sz="2400" b="1" i="0" u="none" strike="noStrike" dirty="0">
                          <a:solidFill>
                            <a:schemeClr val="bg1"/>
                          </a:solidFill>
                          <a:latin typeface="Times New Roman"/>
                        </a:rPr>
                        <a:t>Existing South Maui entitlements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2400" b="1" i="0" u="none" strike="noStrike" dirty="0">
                          <a:solidFill>
                            <a:schemeClr val="bg1"/>
                          </a:solidFill>
                          <a:latin typeface="Times New Roman"/>
                        </a:rPr>
                        <a:t>4,939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r>
              <a:tr h="406182">
                <a:tc>
                  <a:txBody>
                    <a:bodyPr/>
                    <a:lstStyle/>
                    <a:p>
                      <a:pPr algn="ctr" fontAlgn="b"/>
                      <a:r>
                        <a:rPr lang="en-US" sz="2400" b="1" i="0" u="none" strike="noStrike" dirty="0">
                          <a:solidFill>
                            <a:schemeClr val="bg1"/>
                          </a:solidFill>
                          <a:latin typeface="Times New Roman"/>
                        </a:rPr>
                        <a:t>Plus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400" b="1" i="0" u="none" strike="noStrike" dirty="0">
                          <a:solidFill>
                            <a:schemeClr val="bg1"/>
                          </a:solidFill>
                          <a:latin typeface="Times New Roman"/>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406182">
                <a:tc>
                  <a:txBody>
                    <a:bodyPr/>
                    <a:lstStyle/>
                    <a:p>
                      <a:pPr algn="ctr" fontAlgn="b"/>
                      <a:r>
                        <a:rPr lang="en-US" sz="2400" b="1" i="0" u="none" strike="noStrike" dirty="0" err="1">
                          <a:solidFill>
                            <a:schemeClr val="bg1"/>
                          </a:solidFill>
                          <a:latin typeface="Times New Roman"/>
                        </a:rPr>
                        <a:t>Makena</a:t>
                      </a:r>
                      <a:r>
                        <a:rPr lang="en-US" sz="2400" b="1" i="0" u="none" strike="noStrike" dirty="0">
                          <a:solidFill>
                            <a:schemeClr val="bg1"/>
                          </a:solidFill>
                          <a:latin typeface="Times New Roman"/>
                        </a:rPr>
                        <a:t> Resort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400" b="1" i="0" u="none" strike="noStrike">
                          <a:solidFill>
                            <a:schemeClr val="bg1"/>
                          </a:solidFill>
                          <a:latin typeface="Times New Roman"/>
                        </a:rPr>
                        <a:t>850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406182">
                <a:tc>
                  <a:txBody>
                    <a:bodyPr/>
                    <a:lstStyle/>
                    <a:p>
                      <a:pPr algn="ctr" fontAlgn="b"/>
                      <a:r>
                        <a:rPr lang="en-US" sz="2400" b="1" i="0" u="none" strike="noStrike" dirty="0" err="1">
                          <a:solidFill>
                            <a:schemeClr val="bg1"/>
                          </a:solidFill>
                          <a:latin typeface="Times New Roman"/>
                        </a:rPr>
                        <a:t>Wailea</a:t>
                      </a:r>
                      <a:r>
                        <a:rPr lang="en-US" sz="2400" b="1" i="0" u="none" strike="noStrike" dirty="0">
                          <a:solidFill>
                            <a:schemeClr val="bg1"/>
                          </a:solidFill>
                          <a:latin typeface="Times New Roman"/>
                        </a:rPr>
                        <a:t> build-out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400" b="1" i="0" u="none" strike="noStrike">
                          <a:solidFill>
                            <a:schemeClr val="bg1"/>
                          </a:solidFill>
                          <a:latin typeface="Times New Roman"/>
                        </a:rPr>
                        <a:t>1,790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459162">
                <a:tc>
                  <a:txBody>
                    <a:bodyPr/>
                    <a:lstStyle/>
                    <a:p>
                      <a:pPr algn="ctr" fontAlgn="b"/>
                      <a:r>
                        <a:rPr lang="en-US" sz="2400" b="1" i="0" u="none" strike="noStrike" dirty="0" err="1">
                          <a:solidFill>
                            <a:schemeClr val="bg1"/>
                          </a:solidFill>
                          <a:latin typeface="Times New Roman"/>
                        </a:rPr>
                        <a:t>Wailea</a:t>
                      </a:r>
                      <a:r>
                        <a:rPr lang="en-US" sz="2400" b="1" i="0" u="none" strike="noStrike" dirty="0">
                          <a:solidFill>
                            <a:schemeClr val="bg1"/>
                          </a:solidFill>
                          <a:latin typeface="Times New Roman"/>
                        </a:rPr>
                        <a:t> 670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400" b="1" i="0" u="none" strike="noStrike">
                          <a:solidFill>
                            <a:schemeClr val="bg1"/>
                          </a:solidFill>
                          <a:latin typeface="Times New Roman"/>
                        </a:rPr>
                        <a:t>1,150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406182">
                <a:tc>
                  <a:txBody>
                    <a:bodyPr/>
                    <a:lstStyle/>
                    <a:p>
                      <a:pPr algn="ctr" fontAlgn="b"/>
                      <a:r>
                        <a:rPr lang="en-US" sz="2400" b="1" i="0" u="none" strike="noStrike" dirty="0">
                          <a:solidFill>
                            <a:schemeClr val="bg1"/>
                          </a:solidFill>
                          <a:latin typeface="Times New Roman"/>
                        </a:rPr>
                        <a:t>Plus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400" b="1" i="0" u="none" strike="noStrike">
                          <a:solidFill>
                            <a:schemeClr val="bg1"/>
                          </a:solidFill>
                          <a:latin typeface="Times New Roman"/>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406182">
                <a:tc>
                  <a:txBody>
                    <a:bodyPr/>
                    <a:lstStyle/>
                    <a:p>
                      <a:pPr algn="ctr" fontAlgn="b"/>
                      <a:r>
                        <a:rPr lang="en-US" sz="2400" b="1" i="0" u="none" strike="noStrike" dirty="0" err="1">
                          <a:solidFill>
                            <a:schemeClr val="bg1"/>
                          </a:solidFill>
                          <a:latin typeface="Times New Roman"/>
                        </a:rPr>
                        <a:t>Ohanas</a:t>
                      </a:r>
                      <a:r>
                        <a:rPr lang="en-US" sz="2400" b="1" i="0" u="none" strike="noStrike" dirty="0">
                          <a:solidFill>
                            <a:schemeClr val="bg1"/>
                          </a:solidFill>
                          <a:latin typeface="Times New Roman"/>
                        </a:rPr>
                        <a:t>, vacant lots, small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400" b="1" i="0" u="none" strike="noStrike">
                          <a:solidFill>
                            <a:schemeClr val="bg1"/>
                          </a:solidFill>
                          <a:latin typeface="Times New Roman"/>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406182">
                <a:tc>
                  <a:txBody>
                    <a:bodyPr/>
                    <a:lstStyle/>
                    <a:p>
                      <a:pPr algn="ctr" fontAlgn="b"/>
                      <a:r>
                        <a:rPr lang="en-US" sz="2400" b="1" i="0" u="none" strike="noStrike" dirty="0">
                          <a:solidFill>
                            <a:schemeClr val="bg1"/>
                          </a:solidFill>
                          <a:latin typeface="Times New Roman"/>
                        </a:rPr>
                        <a:t>subdivisions &amp; agricultural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400" b="1" i="0" u="none" strike="noStrike">
                          <a:solidFill>
                            <a:schemeClr val="bg1"/>
                          </a:solidFill>
                          <a:latin typeface="Times New Roman"/>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406182">
                <a:tc>
                  <a:txBody>
                    <a:bodyPr/>
                    <a:lstStyle/>
                    <a:p>
                      <a:pPr algn="ctr" fontAlgn="b"/>
                      <a:r>
                        <a:rPr lang="en-US" sz="2400" b="1" i="0" u="none" strike="noStrike" dirty="0">
                          <a:solidFill>
                            <a:schemeClr val="bg1"/>
                          </a:solidFill>
                          <a:latin typeface="Times New Roman"/>
                        </a:rPr>
                        <a:t>subdivisions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400" b="1" i="0" u="none" strike="noStrike" dirty="0">
                          <a:solidFill>
                            <a:schemeClr val="bg1"/>
                          </a:solidFill>
                          <a:latin typeface="Times New Roman"/>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r>
            </a:tbl>
          </a:graphicData>
        </a:graphic>
      </p:graphicFrame>
    </p:spTree>
  </p:cSld>
  <p:clrMapOvr>
    <a:masterClrMapping/>
  </p:clrMapOvr>
  <p:transition spd="med" advTm="8000">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9" name="Text Box 5"/>
          <p:cNvSpPr txBox="1">
            <a:spLocks noChangeArrowheads="1"/>
          </p:cNvSpPr>
          <p:nvPr/>
        </p:nvSpPr>
        <p:spPr bwMode="auto">
          <a:xfrm>
            <a:off x="0" y="1143000"/>
            <a:ext cx="9144000" cy="2862263"/>
          </a:xfrm>
          <a:prstGeom prst="rect">
            <a:avLst/>
          </a:prstGeom>
          <a:noFill/>
          <a:ln w="9525">
            <a:noFill/>
            <a:miter lim="800000"/>
            <a:headEnd/>
            <a:tailEnd/>
          </a:ln>
        </p:spPr>
        <p:txBody>
          <a:bodyPr>
            <a:spAutoFit/>
          </a:bodyPr>
          <a:lstStyle/>
          <a:p>
            <a:r>
              <a:rPr lang="en-US" sz="3600" b="1" dirty="0">
                <a:solidFill>
                  <a:schemeClr val="folHlink"/>
                </a:solidFill>
                <a:effectLst>
                  <a:outerShdw blurRad="38100" dist="38100" dir="2700000" algn="tl">
                    <a:srgbClr val="000000">
                      <a:alpha val="43137"/>
                    </a:srgbClr>
                  </a:outerShdw>
                </a:effectLst>
              </a:rPr>
              <a:t>Our political process is characterized by personalities over issues, low voter participation, band-aid remedies and trivial reforms, and corrupt links between developers and politicians.”</a:t>
            </a:r>
          </a:p>
        </p:txBody>
      </p:sp>
      <p:sp>
        <p:nvSpPr>
          <p:cNvPr id="6" name="Rectangle 5"/>
          <p:cNvSpPr/>
          <p:nvPr/>
        </p:nvSpPr>
        <p:spPr>
          <a:xfrm>
            <a:off x="1752600" y="4114800"/>
            <a:ext cx="5188215" cy="1508105"/>
          </a:xfrm>
          <a:prstGeom prst="rect">
            <a:avLst/>
          </a:prstGeom>
        </p:spPr>
        <p:txBody>
          <a:bodyPr wrap="none">
            <a:spAutoFit/>
          </a:bodyPr>
          <a:lstStyle/>
          <a:p>
            <a:pPr algn="ctr">
              <a:defRPr/>
            </a:pPr>
            <a:r>
              <a:rPr lang="en-US" sz="3200" b="1" dirty="0" smtClean="0">
                <a:solidFill>
                  <a:schemeClr val="folHlink"/>
                </a:solidFill>
                <a:effectLst>
                  <a:outerShdw blurRad="38100" dist="38100" dir="2700000" algn="tl">
                    <a:srgbClr val="000000">
                      <a:alpha val="43137"/>
                    </a:srgbClr>
                  </a:outerShdw>
                </a:effectLst>
              </a:rPr>
              <a:t>Ira </a:t>
            </a:r>
            <a:r>
              <a:rPr lang="en-US" sz="3200" b="1" dirty="0" err="1" smtClean="0">
                <a:solidFill>
                  <a:schemeClr val="folHlink"/>
                </a:solidFill>
                <a:effectLst>
                  <a:outerShdw blurRad="38100" dist="38100" dir="2700000" algn="tl">
                    <a:srgbClr val="000000">
                      <a:alpha val="43137"/>
                    </a:srgbClr>
                  </a:outerShdw>
                </a:effectLst>
              </a:rPr>
              <a:t>Rohter</a:t>
            </a:r>
            <a:r>
              <a:rPr lang="en-US" sz="3200" b="1" dirty="0" smtClean="0">
                <a:solidFill>
                  <a:schemeClr val="folHlink"/>
                </a:solidFill>
                <a:effectLst>
                  <a:outerShdw blurRad="38100" dist="38100" dir="2700000" algn="tl">
                    <a:srgbClr val="000000">
                      <a:alpha val="43137"/>
                    </a:srgbClr>
                  </a:outerShdw>
                </a:effectLst>
              </a:rPr>
              <a:t>, </a:t>
            </a:r>
            <a:r>
              <a:rPr lang="en-US" sz="3200" b="1" i="1" dirty="0" smtClean="0">
                <a:solidFill>
                  <a:schemeClr val="accent6">
                    <a:lumMod val="60000"/>
                    <a:lumOff val="40000"/>
                  </a:schemeClr>
                </a:solidFill>
                <a:effectLst>
                  <a:outerShdw blurRad="38100" dist="38100" dir="2700000" algn="tl">
                    <a:srgbClr val="000000">
                      <a:alpha val="43137"/>
                    </a:srgbClr>
                  </a:outerShdw>
                </a:effectLst>
              </a:rPr>
              <a:t>A Green </a:t>
            </a:r>
            <a:r>
              <a:rPr lang="en-US" sz="3200" b="1" i="1" dirty="0" smtClean="0">
                <a:solidFill>
                  <a:schemeClr val="accent6">
                    <a:lumMod val="60000"/>
                    <a:lumOff val="40000"/>
                  </a:schemeClr>
                </a:solidFill>
              </a:rPr>
              <a:t>Hawai'i</a:t>
            </a:r>
            <a:r>
              <a:rPr lang="en-US" sz="3200" b="1" dirty="0" smtClean="0">
                <a:solidFill>
                  <a:schemeClr val="accent6">
                    <a:lumMod val="60000"/>
                    <a:lumOff val="40000"/>
                  </a:schemeClr>
                </a:solidFill>
              </a:rPr>
              <a:t> </a:t>
            </a:r>
          </a:p>
          <a:p>
            <a:pPr algn="ctr">
              <a:defRPr/>
            </a:pPr>
            <a:r>
              <a:rPr lang="en-US" sz="3200" b="1" dirty="0" smtClean="0">
                <a:solidFill>
                  <a:schemeClr val="folHlink"/>
                </a:solidFill>
              </a:rPr>
              <a:t>1992</a:t>
            </a:r>
          </a:p>
          <a:p>
            <a:pPr algn="ctr">
              <a:defRPr/>
            </a:pPr>
            <a:endParaRPr lang="en-US" sz="2800" b="1" dirty="0" smtClean="0">
              <a:solidFill>
                <a:schemeClr val="folHlink"/>
              </a:solidFill>
            </a:endParaRPr>
          </a:p>
        </p:txBody>
      </p:sp>
      <p:sp>
        <p:nvSpPr>
          <p:cNvPr id="7" name="Text Box 4"/>
          <p:cNvSpPr txBox="1">
            <a:spLocks noChangeArrowheads="1"/>
          </p:cNvSpPr>
          <p:nvPr/>
        </p:nvSpPr>
        <p:spPr bwMode="auto">
          <a:xfrm>
            <a:off x="0" y="0"/>
            <a:ext cx="9144000" cy="701675"/>
          </a:xfrm>
          <a:prstGeom prst="rect">
            <a:avLst/>
          </a:prstGeom>
          <a:noFill/>
          <a:ln w="9525">
            <a:noFill/>
            <a:miter lim="800000"/>
            <a:headEnd/>
            <a:tailEnd/>
          </a:ln>
        </p:spPr>
        <p:txBody>
          <a:bodyPr>
            <a:spAutoFit/>
          </a:bodyPr>
          <a:lstStyle/>
          <a:p>
            <a:pPr algn="ctr"/>
            <a:r>
              <a:rPr lang="en-US" sz="4000" b="1" dirty="0" smtClean="0">
                <a:solidFill>
                  <a:schemeClr val="folHlink"/>
                </a:solidFill>
                <a:effectLst>
                  <a:outerShdw blurRad="38100" dist="38100" dir="2700000" algn="tl">
                    <a:srgbClr val="000000">
                      <a:alpha val="43137"/>
                    </a:srgbClr>
                  </a:outerShdw>
                </a:effectLst>
              </a:rPr>
              <a:t>Maui Nui’s </a:t>
            </a:r>
            <a:r>
              <a:rPr lang="en-US" sz="4000" b="1" dirty="0">
                <a:solidFill>
                  <a:schemeClr val="folHlink"/>
                </a:solidFill>
                <a:effectLst>
                  <a:outerShdw blurRad="38100" dist="38100" dir="2700000" algn="tl">
                    <a:srgbClr val="000000">
                      <a:alpha val="43137"/>
                    </a:srgbClr>
                  </a:outerShdw>
                </a:effectLst>
              </a:rPr>
              <a:t>“Tipping Points”? </a:t>
            </a:r>
          </a:p>
        </p:txBody>
      </p:sp>
      <p:sp>
        <p:nvSpPr>
          <p:cNvPr id="8" name="TextBox 7"/>
          <p:cNvSpPr txBox="1"/>
          <p:nvPr/>
        </p:nvSpPr>
        <p:spPr>
          <a:xfrm>
            <a:off x="0" y="5410200"/>
            <a:ext cx="8839200" cy="923330"/>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Or</a:t>
            </a:r>
            <a:endParaRPr lang="en-US" sz="5400" b="1" dirty="0">
              <a:solidFill>
                <a:srgbClr val="FFFF00"/>
              </a:solidFill>
              <a:effectLst>
                <a:outerShdw blurRad="38100" dist="38100" dir="2700000" algn="tl">
                  <a:srgbClr val="000000">
                    <a:alpha val="43137"/>
                  </a:srgbClr>
                </a:outerShdw>
              </a:effectLst>
            </a:endParaRPr>
          </a:p>
        </p:txBody>
      </p:sp>
    </p:spTree>
    <p:custDataLst>
      <p:tags r:id="rId1"/>
    </p:custDataLst>
  </p:cSld>
  <p:clrMapOvr>
    <a:masterClrMapping/>
  </p:clrMapOvr>
  <p:transition spd="med" advTm="9391">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41349">
                                            <p:txEl>
                                              <p:pRg st="0" end="0"/>
                                            </p:txEl>
                                          </p:spTgt>
                                        </p:tgtEl>
                                        <p:attrNameLst>
                                          <p:attrName>style.visibility</p:attrName>
                                        </p:attrNameLst>
                                      </p:cBhvr>
                                      <p:to>
                                        <p:strVal val="visible"/>
                                      </p:to>
                                    </p:set>
                                    <p:anim calcmode="lin" valueType="num">
                                      <p:cBhvr>
                                        <p:cTn id="7" dur="1000" fill="hold"/>
                                        <p:tgtEl>
                                          <p:spTgt spid="44134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41349">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4134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2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5" dur="2000" fill="hold"/>
                                        <p:tgtEl>
                                          <p:spTgt spid="6">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20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9" dur="2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2" cstate="print"/>
          <a:srcRect/>
          <a:stretch>
            <a:fillRect/>
          </a:stretch>
        </p:blipFill>
        <p:spPr bwMode="auto">
          <a:xfrm>
            <a:off x="609600" y="1905000"/>
            <a:ext cx="7962900" cy="4059238"/>
          </a:xfrm>
          <a:prstGeom prst="rect">
            <a:avLst/>
          </a:prstGeom>
          <a:noFill/>
          <a:ln w="9525">
            <a:noFill/>
            <a:miter lim="800000"/>
            <a:headEnd/>
            <a:tailEnd/>
          </a:ln>
        </p:spPr>
      </p:pic>
      <p:sp>
        <p:nvSpPr>
          <p:cNvPr id="3" name="Rectangle 2"/>
          <p:cNvSpPr/>
          <p:nvPr/>
        </p:nvSpPr>
        <p:spPr>
          <a:xfrm>
            <a:off x="757238" y="304800"/>
            <a:ext cx="8143875" cy="984250"/>
          </a:xfrm>
          <a:prstGeom prst="rect">
            <a:avLst/>
          </a:prstGeom>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Proposed South Maui </a:t>
            </a:r>
            <a:r>
              <a:rPr lang="en-US" sz="4000" b="1" dirty="0" smtClean="0">
                <a:solidFill>
                  <a:srgbClr val="FFFF00"/>
                </a:solidFill>
                <a:effectLst>
                  <a:outerShdw blurRad="38100" dist="38100" dir="2700000" algn="tl">
                    <a:srgbClr val="000000">
                      <a:alpha val="43137"/>
                    </a:srgbClr>
                  </a:outerShdw>
                </a:effectLst>
                <a:cs typeface="+mn-cs"/>
              </a:rPr>
              <a:t>Developments</a:t>
            </a:r>
            <a:endParaRPr lang="en-US" sz="4000" b="1" dirty="0">
              <a:solidFill>
                <a:srgbClr val="FFFF00"/>
              </a:solidFill>
              <a:effectLst>
                <a:outerShdw blurRad="38100" dist="38100" dir="2700000" algn="tl">
                  <a:srgbClr val="000000">
                    <a:alpha val="43137"/>
                  </a:srgbClr>
                </a:outerShdw>
              </a:effectLst>
              <a:cs typeface="+mn-cs"/>
            </a:endParaRPr>
          </a:p>
          <a:p>
            <a:pPr algn="ctr">
              <a:defRPr/>
            </a:pPr>
            <a:endParaRPr lang="en-US" b="1" dirty="0">
              <a:solidFill>
                <a:srgbClr val="FFFF00"/>
              </a:solidFill>
              <a:effectLst>
                <a:outerShdw blurRad="38100" dist="38100" dir="2700000" algn="tl">
                  <a:srgbClr val="000000">
                    <a:alpha val="43137"/>
                  </a:srgbClr>
                </a:outerShdw>
              </a:effectLst>
              <a:cs typeface="+mn-cs"/>
            </a:endParaRPr>
          </a:p>
        </p:txBody>
      </p:sp>
      <p:sp>
        <p:nvSpPr>
          <p:cNvPr id="4" name="Rectangle 3"/>
          <p:cNvSpPr/>
          <p:nvPr/>
        </p:nvSpPr>
        <p:spPr>
          <a:xfrm>
            <a:off x="1295400" y="990600"/>
            <a:ext cx="7467600" cy="461963"/>
          </a:xfrm>
          <a:prstGeom prst="rect">
            <a:avLst/>
          </a:prstGeom>
        </p:spPr>
        <p:txBody>
          <a:bodyPr>
            <a:spAutoFit/>
          </a:bodyPr>
          <a:lstStyle/>
          <a:p>
            <a:pPr algn="ctr">
              <a:defRPr/>
            </a:pPr>
            <a:r>
              <a:rPr lang="en-US" sz="2400" b="1" dirty="0">
                <a:solidFill>
                  <a:srgbClr val="FFFF00"/>
                </a:solidFill>
                <a:effectLst>
                  <a:outerShdw blurRad="38100" dist="38100" dir="2700000" algn="tl">
                    <a:srgbClr val="000000">
                      <a:alpha val="43137"/>
                    </a:srgbClr>
                  </a:outerShdw>
                </a:effectLst>
                <a:cs typeface="+mn-cs"/>
              </a:rPr>
              <a:t>A &amp; B’s North </a:t>
            </a:r>
            <a:r>
              <a:rPr lang="en-US" sz="2400" b="1" dirty="0" err="1">
                <a:solidFill>
                  <a:srgbClr val="FFFF00"/>
                </a:solidFill>
                <a:effectLst>
                  <a:outerShdw blurRad="38100" dist="38100" dir="2700000" algn="tl">
                    <a:srgbClr val="000000">
                      <a:alpha val="43137"/>
                    </a:srgbClr>
                  </a:outerShdw>
                </a:effectLst>
                <a:cs typeface="+mn-cs"/>
              </a:rPr>
              <a:t>Kihei</a:t>
            </a:r>
            <a:r>
              <a:rPr lang="en-US" sz="2400" b="1" dirty="0">
                <a:solidFill>
                  <a:srgbClr val="FFFF00"/>
                </a:solidFill>
                <a:effectLst>
                  <a:outerShdw blurRad="38100" dist="38100" dir="2700000" algn="tl">
                    <a:srgbClr val="000000">
                      <a:alpha val="43137"/>
                    </a:srgbClr>
                  </a:outerShdw>
                </a:effectLst>
                <a:cs typeface="+mn-cs"/>
              </a:rPr>
              <a:t> </a:t>
            </a:r>
            <a:r>
              <a:rPr lang="en-US" sz="2400" b="1" dirty="0" err="1">
                <a:solidFill>
                  <a:srgbClr val="FFFF00"/>
                </a:solidFill>
                <a:effectLst>
                  <a:outerShdw blurRad="38100" dist="38100" dir="2700000" algn="tl">
                    <a:srgbClr val="000000">
                      <a:alpha val="43137"/>
                    </a:srgbClr>
                  </a:outerShdw>
                </a:effectLst>
                <a:cs typeface="+mn-cs"/>
              </a:rPr>
              <a:t>Mauka</a:t>
            </a:r>
            <a:r>
              <a:rPr lang="en-US" sz="2400" b="1" dirty="0">
                <a:solidFill>
                  <a:srgbClr val="FFFF00"/>
                </a:solidFill>
                <a:effectLst>
                  <a:outerShdw blurRad="38100" dist="38100" dir="2700000" algn="tl">
                    <a:srgbClr val="000000">
                      <a:alpha val="43137"/>
                    </a:srgbClr>
                  </a:outerShdw>
                </a:effectLst>
                <a:cs typeface="+mn-cs"/>
              </a:rPr>
              <a:t> Residential &amp; Commercial</a:t>
            </a:r>
          </a:p>
        </p:txBody>
      </p:sp>
      <p:sp>
        <p:nvSpPr>
          <p:cNvPr id="6" name="Donut 5"/>
          <p:cNvSpPr/>
          <p:nvPr/>
        </p:nvSpPr>
        <p:spPr bwMode="auto">
          <a:xfrm>
            <a:off x="2133600" y="3429000"/>
            <a:ext cx="533400" cy="533400"/>
          </a:xfrm>
          <a:prstGeom prst="donut">
            <a:avLst/>
          </a:prstGeom>
          <a:solidFill>
            <a:srgbClr val="000080"/>
          </a:solidFill>
          <a:ln w="9525" cap="flat" cmpd="sng" algn="ctr">
            <a:noFill/>
            <a:prstDash val="solid"/>
            <a:round/>
            <a:headEnd type="none" w="med" len="med"/>
            <a:tailEnd type="none" w="med" len="med"/>
          </a:ln>
          <a:effectLst/>
        </p:spPr>
        <p:txBody>
          <a:bodyPr/>
          <a:lstStyle/>
          <a:p>
            <a:pPr>
              <a:defRPr/>
            </a:pPr>
            <a:endParaRPr lang="en-US"/>
          </a:p>
        </p:txBody>
      </p:sp>
      <p:sp>
        <p:nvSpPr>
          <p:cNvPr id="7" name="Donut 6"/>
          <p:cNvSpPr/>
          <p:nvPr/>
        </p:nvSpPr>
        <p:spPr bwMode="auto">
          <a:xfrm>
            <a:off x="2362200" y="3810000"/>
            <a:ext cx="533400" cy="533400"/>
          </a:xfrm>
          <a:prstGeom prst="donut">
            <a:avLst/>
          </a:prstGeom>
          <a:solidFill>
            <a:srgbClr val="000080"/>
          </a:solidFill>
          <a:ln w="9525" cap="flat" cmpd="sng" algn="ctr">
            <a:noFill/>
            <a:prstDash val="solid"/>
            <a:round/>
            <a:headEnd type="none" w="med" len="med"/>
            <a:tailEnd type="none" w="med" len="med"/>
          </a:ln>
          <a:effectLst/>
        </p:spPr>
        <p:txBody>
          <a:bodyPr/>
          <a:lstStyle/>
          <a:p>
            <a:pPr>
              <a:defRPr/>
            </a:pPr>
            <a:endParaRPr lang="en-US"/>
          </a:p>
        </p:txBody>
      </p:sp>
      <p:sp>
        <p:nvSpPr>
          <p:cNvPr id="9" name="TextBox 8"/>
          <p:cNvSpPr txBox="1"/>
          <p:nvPr/>
        </p:nvSpPr>
        <p:spPr>
          <a:xfrm>
            <a:off x="914400" y="3581400"/>
            <a:ext cx="1454150" cy="646113"/>
          </a:xfrm>
          <a:prstGeom prst="rect">
            <a:avLst/>
          </a:prstGeom>
          <a:noFill/>
        </p:spPr>
        <p:txBody>
          <a:bodyPr wrap="none">
            <a:spAutoFit/>
          </a:bodyPr>
          <a:lstStyle/>
          <a:p>
            <a:pPr>
              <a:defRPr/>
            </a:pPr>
            <a:r>
              <a:rPr lang="en-US" b="1" dirty="0">
                <a:solidFill>
                  <a:schemeClr val="bg1"/>
                </a:solidFill>
                <a:effectLst>
                  <a:outerShdw blurRad="38100" dist="38100" dir="2700000" algn="tl">
                    <a:srgbClr val="000000">
                      <a:alpha val="43137"/>
                    </a:srgbClr>
                  </a:outerShdw>
                </a:effectLst>
              </a:rPr>
              <a:t>New </a:t>
            </a:r>
            <a:r>
              <a:rPr lang="en-US" b="1" dirty="0" err="1">
                <a:solidFill>
                  <a:schemeClr val="bg1"/>
                </a:solidFill>
                <a:effectLst>
                  <a:outerShdw blurRad="38100" dist="38100" dir="2700000" algn="tl">
                    <a:srgbClr val="000000">
                      <a:alpha val="43137"/>
                    </a:srgbClr>
                  </a:outerShdw>
                </a:effectLst>
              </a:rPr>
              <a:t>Piilani</a:t>
            </a:r>
            <a:endParaRPr lang="en-US" b="1" dirty="0">
              <a:solidFill>
                <a:schemeClr val="bg1"/>
              </a:solidFill>
              <a:effectLst>
                <a:outerShdw blurRad="38100" dist="38100" dir="2700000" algn="tl">
                  <a:srgbClr val="000000">
                    <a:alpha val="43137"/>
                  </a:srgbClr>
                </a:outerShdw>
              </a:effectLst>
            </a:endParaRPr>
          </a:p>
          <a:p>
            <a:pPr>
              <a:defRPr/>
            </a:pPr>
            <a:r>
              <a:rPr lang="en-US" b="1" dirty="0">
                <a:solidFill>
                  <a:schemeClr val="bg1"/>
                </a:solidFill>
                <a:effectLst>
                  <a:outerShdw blurRad="38100" dist="38100" dir="2700000" algn="tl">
                    <a:srgbClr val="000000">
                      <a:alpha val="43137"/>
                    </a:srgbClr>
                  </a:outerShdw>
                </a:effectLst>
              </a:rPr>
              <a:t>Intersections</a:t>
            </a:r>
          </a:p>
        </p:txBody>
      </p:sp>
    </p:spTree>
  </p:cSld>
  <p:clrMapOvr>
    <a:masterClrMapping/>
  </p:clrMapOvr>
  <p:transition spd="med" advTm="13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0"/>
                            </p:stCondLst>
                            <p:childTnLst>
                              <p:par>
                                <p:cTn id="10" presetID="23" presetClass="entr" presetSubtype="16" fill="hold" nodeType="afterEffect">
                                  <p:stCondLst>
                                    <p:cond delay="150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childTnLst>
                                </p:cTn>
                              </p:par>
                            </p:childTnLst>
                          </p:cTn>
                        </p:par>
                        <p:par>
                          <p:cTn id="14" fill="hold">
                            <p:stCondLst>
                              <p:cond delay="7500"/>
                            </p:stCondLst>
                            <p:childTnLst>
                              <p:par>
                                <p:cTn id="15" presetID="3" presetClass="entr" presetSubtype="10" fill="hold" grpId="0" nodeType="afterEffect">
                                  <p:stCondLst>
                                    <p:cond delay="200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85800" y="2133600"/>
          <a:ext cx="8153402" cy="4085022"/>
        </p:xfrm>
        <a:graphic>
          <a:graphicData uri="http://schemas.openxmlformats.org/drawingml/2006/table">
            <a:tbl>
              <a:tblPr/>
              <a:tblGrid>
                <a:gridCol w="1070940"/>
                <a:gridCol w="1600856"/>
                <a:gridCol w="72915"/>
                <a:gridCol w="1937442"/>
                <a:gridCol w="3471249"/>
              </a:tblGrid>
              <a:tr h="157597">
                <a:tc>
                  <a:txBody>
                    <a:bodyPr/>
                    <a:lstStyle/>
                    <a:p>
                      <a:pPr algn="ctr" fontAlgn="b"/>
                      <a:r>
                        <a:rPr lang="en-US" sz="800" b="0" i="0" u="none" strike="noStrike" dirty="0">
                          <a:solidFill>
                            <a:schemeClr val="bg1"/>
                          </a:solidFill>
                          <a:latin typeface="Times New Roman"/>
                        </a:rPr>
                        <a:t> </a:t>
                      </a:r>
                    </a:p>
                  </a:txBody>
                  <a:tcPr marL="5197" marR="5197" marT="519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000" b="1" i="0" u="none" strike="noStrike" dirty="0">
                          <a:solidFill>
                            <a:schemeClr val="bg1"/>
                          </a:solidFill>
                          <a:latin typeface="Times New Roman"/>
                        </a:rPr>
                        <a:t>Land Use</a:t>
                      </a:r>
                    </a:p>
                  </a:txBody>
                  <a:tcPr marL="5197" marR="5197" marT="5197"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000" b="1" i="0" u="none" strike="noStrike" dirty="0">
                          <a:solidFill>
                            <a:schemeClr val="bg1"/>
                          </a:solidFill>
                          <a:latin typeface="Times New Roman"/>
                        </a:rPr>
                        <a:t> </a:t>
                      </a:r>
                    </a:p>
                  </a:txBody>
                  <a:tcPr marL="5197" marR="5197" marT="5197"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000" b="1" i="0" u="none" strike="noStrike">
                          <a:solidFill>
                            <a:schemeClr val="bg1"/>
                          </a:solidFill>
                          <a:latin typeface="Times New Roman"/>
                        </a:rPr>
                        <a:t>Existing</a:t>
                      </a:r>
                    </a:p>
                  </a:txBody>
                  <a:tcPr marL="5197" marR="5197" marT="5197"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000" b="1" i="0" u="none" strike="noStrike" dirty="0">
                          <a:solidFill>
                            <a:schemeClr val="bg1"/>
                          </a:solidFill>
                          <a:latin typeface="Times New Roman"/>
                        </a:rPr>
                        <a:t>Proposed</a:t>
                      </a:r>
                    </a:p>
                  </a:txBody>
                  <a:tcPr marL="5197" marR="5197" marT="519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r>
              <a:tr h="119529">
                <a:tc>
                  <a:txBody>
                    <a:bodyPr/>
                    <a:lstStyle/>
                    <a:p>
                      <a:pPr algn="ctr" fontAlgn="b"/>
                      <a:r>
                        <a:rPr lang="en-US" sz="800" b="0" i="0" u="none" strike="noStrike" dirty="0">
                          <a:solidFill>
                            <a:schemeClr val="bg1"/>
                          </a:solidFill>
                          <a:latin typeface="Times New Roman"/>
                        </a:rPr>
                        <a:t> </a:t>
                      </a:r>
                    </a:p>
                  </a:txBody>
                  <a:tcPr marL="5197" marR="5197" marT="519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chemeClr val="bg1"/>
                          </a:solidFill>
                          <a:latin typeface="Times New Roman"/>
                        </a:rPr>
                        <a:t>Parameter</a:t>
                      </a:r>
                    </a:p>
                  </a:txBody>
                  <a:tcPr marL="5197" marR="5197" marT="5197"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chemeClr val="bg1"/>
                          </a:solidFill>
                          <a:latin typeface="Times New Roman"/>
                        </a:rPr>
                        <a:t> </a:t>
                      </a:r>
                    </a:p>
                  </a:txBody>
                  <a:tcPr marL="5197" marR="5197" marT="5197"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chemeClr val="bg1"/>
                          </a:solidFill>
                          <a:latin typeface="Times New Roman"/>
                        </a:rPr>
                        <a:t>Designation</a:t>
                      </a:r>
                    </a:p>
                  </a:txBody>
                  <a:tcPr marL="5197" marR="5197" marT="5197"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1" i="0" u="none" strike="noStrike" dirty="0">
                          <a:solidFill>
                            <a:schemeClr val="bg1"/>
                          </a:solidFill>
                          <a:latin typeface="Times New Roman"/>
                        </a:rPr>
                        <a:t>Designation</a:t>
                      </a:r>
                    </a:p>
                  </a:txBody>
                  <a:tcPr marL="5197" marR="5197" marT="519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r>
              <a:tr h="119529">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smtClean="0">
                          <a:solidFill>
                            <a:schemeClr val="bg1"/>
                          </a:solidFill>
                          <a:effectLst/>
                          <a:latin typeface="+mn-lt"/>
                        </a:rPr>
                        <a:t>Proposed</a:t>
                      </a:r>
                    </a:p>
                    <a:p>
                      <a:pPr marL="0" marR="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smtClean="0">
                          <a:solidFill>
                            <a:schemeClr val="bg1"/>
                          </a:solidFill>
                          <a:effectLst/>
                          <a:latin typeface="+mn-lt"/>
                        </a:rPr>
                        <a:t>Change to:</a:t>
                      </a:r>
                    </a:p>
                    <a:p>
                      <a:pPr algn="ctr" fontAlgn="b"/>
                      <a:endParaRPr lang="en-US" sz="1400" b="1" i="0" u="none" strike="noStrike" dirty="0">
                        <a:solidFill>
                          <a:schemeClr val="bg1"/>
                        </a:solidFill>
                        <a:effectLst/>
                        <a:latin typeface="Times New Roman"/>
                      </a:endParaRPr>
                    </a:p>
                  </a:txBody>
                  <a:tcPr marL="5197" marR="5197" marT="51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err="1" smtClean="0">
                          <a:solidFill>
                            <a:schemeClr val="bg1"/>
                          </a:solidFill>
                          <a:latin typeface="+mn-lt"/>
                        </a:rPr>
                        <a:t>Kihei</a:t>
                      </a:r>
                      <a:r>
                        <a:rPr lang="en-US" sz="1600" b="1" i="0" u="none" strike="noStrike" dirty="0" smtClean="0">
                          <a:solidFill>
                            <a:schemeClr val="bg1"/>
                          </a:solidFill>
                          <a:latin typeface="+mn-lt"/>
                        </a:rPr>
                        <a:t>-</a:t>
                      </a:r>
                    </a:p>
                    <a:p>
                      <a:pPr algn="ctr" fontAlgn="b"/>
                      <a:r>
                        <a:rPr lang="en-US" sz="1600" b="1" i="0" u="none" strike="noStrike" dirty="0" err="1" smtClean="0">
                          <a:solidFill>
                            <a:schemeClr val="bg1"/>
                          </a:solidFill>
                          <a:latin typeface="Times New Roman"/>
                        </a:rPr>
                        <a:t>Makena</a:t>
                      </a:r>
                      <a:endParaRPr lang="en-US" sz="1600" b="1" i="0" u="none" strike="noStrike" dirty="0" smtClean="0">
                        <a:solidFill>
                          <a:schemeClr val="bg1"/>
                        </a:solidFill>
                        <a:latin typeface="Times New Roman"/>
                      </a:endParaRPr>
                    </a:p>
                    <a:p>
                      <a:pPr algn="ctr" fontAlgn="b"/>
                      <a:r>
                        <a:rPr lang="en-US" sz="1600" b="1" i="0" u="none" strike="noStrike" dirty="0" smtClean="0">
                          <a:solidFill>
                            <a:schemeClr val="bg1"/>
                          </a:solidFill>
                          <a:latin typeface="Times New Roman"/>
                        </a:rPr>
                        <a:t>Community Plan</a:t>
                      </a:r>
                      <a:endParaRPr lang="en-US" sz="1600" b="1" i="0" u="none" strike="noStrike" dirty="0">
                        <a:solidFill>
                          <a:schemeClr val="bg1"/>
                        </a:solidFill>
                        <a:latin typeface="Times New Roman"/>
                      </a:endParaRPr>
                    </a:p>
                  </a:txBody>
                  <a:tcPr marL="5197" marR="5197" marT="519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800" b="0" i="0" u="none" strike="noStrike">
                          <a:solidFill>
                            <a:schemeClr val="bg1"/>
                          </a:solidFill>
                          <a:latin typeface="Times New Roman"/>
                        </a:rPr>
                        <a:t> </a:t>
                      </a:r>
                    </a:p>
                  </a:txBody>
                  <a:tcPr marL="5197" marR="5197" marT="519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latin typeface="Times New Roman"/>
                        </a:rPr>
                        <a:t>Agriculture </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latin typeface="+mn-lt"/>
                        </a:rPr>
                        <a:t>(94.3 acres)</a:t>
                      </a:r>
                    </a:p>
                    <a:p>
                      <a:pPr algn="ctr" fontAlgn="b"/>
                      <a:endParaRPr lang="en-US" sz="1600" b="1" i="0" u="none" strike="noStrike" dirty="0">
                        <a:solidFill>
                          <a:schemeClr val="bg1"/>
                        </a:solidFill>
                        <a:latin typeface="Times New Roman"/>
                      </a:endParaRPr>
                    </a:p>
                  </a:txBody>
                  <a:tcPr marL="5197" marR="5197" marT="519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latin typeface="+mn-lt"/>
                        </a:rPr>
                        <a:t>Multi-Family</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latin typeface="+mn-lt"/>
                        </a:rPr>
                        <a:t>(67.9 acres) 200 units</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latin typeface="+mn-lt"/>
                        </a:rPr>
                        <a:t>Single Family</a:t>
                      </a:r>
                    </a:p>
                    <a:p>
                      <a:pPr algn="ctr" fontAlgn="b"/>
                      <a:r>
                        <a:rPr lang="en-US" sz="1600" b="1" i="0" u="none" strike="noStrike" dirty="0" smtClean="0">
                          <a:solidFill>
                            <a:schemeClr val="bg1"/>
                          </a:solidFill>
                          <a:latin typeface="+mn-lt"/>
                        </a:rPr>
                        <a:t>(25 acres) </a:t>
                      </a:r>
                      <a:r>
                        <a:rPr lang="en-US" sz="1600" b="1" i="0" u="none" strike="noStrike" dirty="0" smtClean="0">
                          <a:solidFill>
                            <a:schemeClr val="bg1"/>
                          </a:solidFill>
                          <a:latin typeface="Times New Roman"/>
                        </a:rPr>
                        <a:t>  </a:t>
                      </a:r>
                      <a:endParaRPr lang="en-US" sz="1600" b="1" i="0" u="none" strike="noStrike" dirty="0">
                        <a:solidFill>
                          <a:schemeClr val="bg1"/>
                        </a:solidFill>
                        <a:latin typeface="Times New Roman"/>
                      </a:endParaRPr>
                    </a:p>
                  </a:txBody>
                  <a:tcPr marL="5197" marR="5197" marT="5197" marB="0" anchor="b">
                    <a:lnL w="63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r>
              <a:tr h="119529">
                <a:tc>
                  <a:txBody>
                    <a:bodyPr/>
                    <a:lstStyle/>
                    <a:p>
                      <a:pPr algn="ctr" fontAlgn="b"/>
                      <a:endParaRPr lang="en-US" sz="1400" b="1" i="0" u="none" strike="noStrike" dirty="0">
                        <a:solidFill>
                          <a:schemeClr val="bg1"/>
                        </a:solidFill>
                        <a:effectLst/>
                        <a:latin typeface="Times New Roman"/>
                      </a:endParaRPr>
                    </a:p>
                  </a:txBody>
                  <a:tcPr marL="5197" marR="5197" marT="51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latin typeface="+mn-lt"/>
                        </a:rPr>
                        <a:t>County Zoning</a:t>
                      </a:r>
                    </a:p>
                    <a:p>
                      <a:pPr marL="0" marR="0" indent="0" algn="ctr" defTabSz="914400" rtl="0" eaLnBrk="1" fontAlgn="b" latinLnBrk="0" hangingPunct="1">
                        <a:lnSpc>
                          <a:spcPct val="100000"/>
                        </a:lnSpc>
                        <a:spcBef>
                          <a:spcPts val="0"/>
                        </a:spcBef>
                        <a:spcAft>
                          <a:spcPts val="0"/>
                        </a:spcAft>
                        <a:buClrTx/>
                        <a:buSzTx/>
                        <a:buFontTx/>
                        <a:buNone/>
                        <a:tabLst/>
                        <a:defRPr/>
                      </a:pPr>
                      <a:r>
                        <a:rPr lang="en-US" sz="1000" b="1" i="0" u="none" strike="noStrike" dirty="0" smtClean="0">
                          <a:solidFill>
                            <a:schemeClr val="bg1"/>
                          </a:solidFill>
                          <a:latin typeface="+mn-lt"/>
                        </a:rPr>
                        <a:t> </a:t>
                      </a:r>
                    </a:p>
                    <a:p>
                      <a:pPr algn="ctr" fontAlgn="b"/>
                      <a:endParaRPr lang="en-US" sz="1000" b="1" i="0" u="none" strike="noStrike" dirty="0">
                        <a:solidFill>
                          <a:schemeClr val="bg1"/>
                        </a:solidFill>
                        <a:latin typeface="Times New Roman"/>
                      </a:endParaRPr>
                    </a:p>
                  </a:txBody>
                  <a:tcPr marL="5197" marR="5197" marT="5197"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en-US" sz="800" b="0" i="0" u="none" strike="noStrike" dirty="0">
                          <a:solidFill>
                            <a:schemeClr val="bg1"/>
                          </a:solidFill>
                          <a:latin typeface="Times New Roman"/>
                        </a:rPr>
                        <a:t> </a:t>
                      </a:r>
                    </a:p>
                  </a:txBody>
                  <a:tcPr marL="5197" marR="5197" marT="5197"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endParaRPr lang="en-US" sz="1600" b="1" i="0" u="none" strike="noStrike" dirty="0">
                        <a:solidFill>
                          <a:schemeClr val="bg1"/>
                        </a:solidFill>
                        <a:latin typeface="Times New Roman"/>
                      </a:endParaRPr>
                    </a:p>
                  </a:txBody>
                  <a:tcPr marL="5197" marR="5197" marT="5197"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latin typeface="+mn-lt"/>
                        </a:rPr>
                        <a:t>400 units with 8 units per acre</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latin typeface="+mn-lt"/>
                        </a:rPr>
                        <a:t>Commercial</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latin typeface="+mn-lt"/>
                        </a:rPr>
                        <a:t>(1.4 acres)</a:t>
                      </a:r>
                    </a:p>
                    <a:p>
                      <a:pPr marL="0" marR="0" indent="0" algn="ctr" defTabSz="914400" rtl="0" eaLnBrk="1" fontAlgn="b" latinLnBrk="0" hangingPunct="1">
                        <a:lnSpc>
                          <a:spcPct val="100000"/>
                        </a:lnSpc>
                        <a:spcBef>
                          <a:spcPts val="0"/>
                        </a:spcBef>
                        <a:spcAft>
                          <a:spcPts val="0"/>
                        </a:spcAft>
                        <a:buClrTx/>
                        <a:buSzTx/>
                        <a:buFontTx/>
                        <a:buNone/>
                        <a:tabLst/>
                        <a:defRPr/>
                      </a:pPr>
                      <a:endParaRPr lang="en-US" sz="1200" b="1" i="0" u="none" strike="noStrike" dirty="0" smtClean="0">
                        <a:solidFill>
                          <a:schemeClr val="bg1"/>
                        </a:solidFill>
                        <a:latin typeface="+mn-lt"/>
                      </a:endParaRPr>
                    </a:p>
                    <a:p>
                      <a:pPr marL="0" marR="0" indent="0" algn="ctr" defTabSz="914400" rtl="0" eaLnBrk="1" fontAlgn="b" latinLnBrk="0" hangingPunct="1">
                        <a:lnSpc>
                          <a:spcPct val="100000"/>
                        </a:lnSpc>
                        <a:spcBef>
                          <a:spcPts val="0"/>
                        </a:spcBef>
                        <a:spcAft>
                          <a:spcPts val="0"/>
                        </a:spcAft>
                        <a:buClrTx/>
                        <a:buSzTx/>
                        <a:buFontTx/>
                        <a:buNone/>
                        <a:tabLst/>
                        <a:defRPr/>
                      </a:pPr>
                      <a:endParaRPr lang="en-US" sz="1200" b="1" i="0" u="none" strike="noStrike" dirty="0" smtClean="0">
                        <a:solidFill>
                          <a:schemeClr val="bg1"/>
                        </a:solidFill>
                        <a:latin typeface="+mn-lt"/>
                      </a:endParaRPr>
                    </a:p>
                    <a:p>
                      <a:pPr marL="0" marR="0" indent="0" algn="ctr" defTabSz="914400" rtl="0" eaLnBrk="1" fontAlgn="b" latinLnBrk="0" hangingPunct="1">
                        <a:lnSpc>
                          <a:spcPct val="100000"/>
                        </a:lnSpc>
                        <a:spcBef>
                          <a:spcPts val="0"/>
                        </a:spcBef>
                        <a:spcAft>
                          <a:spcPts val="0"/>
                        </a:spcAft>
                        <a:buClrTx/>
                        <a:buSzTx/>
                        <a:buFontTx/>
                        <a:buNone/>
                        <a:tabLst/>
                        <a:defRPr/>
                      </a:pPr>
                      <a:endParaRPr lang="en-US" sz="1200" b="1" i="0" u="none" strike="noStrike" dirty="0" smtClean="0">
                        <a:solidFill>
                          <a:schemeClr val="bg1"/>
                        </a:solidFill>
                        <a:latin typeface="+mn-lt"/>
                      </a:endParaRP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latin typeface="+mn-lt"/>
                        </a:rPr>
                        <a:t>A-1 Apartment District (52.8 acres)</a:t>
                      </a: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latin typeface="+mn-lt"/>
                        </a:rPr>
                        <a:t>A-2 Apartment District (15.1</a:t>
                      </a:r>
                      <a:r>
                        <a:rPr lang="en-US" sz="1600" b="1" i="0" u="none" strike="noStrike" baseline="0" dirty="0" smtClean="0">
                          <a:solidFill>
                            <a:schemeClr val="bg1"/>
                          </a:solidFill>
                          <a:latin typeface="+mn-lt"/>
                        </a:rPr>
                        <a:t> acres)</a:t>
                      </a:r>
                      <a:endParaRPr lang="en-US" sz="1600" b="1" i="0" u="none" strike="noStrike" dirty="0" smtClean="0">
                        <a:solidFill>
                          <a:schemeClr val="bg1"/>
                        </a:solidFill>
                        <a:latin typeface="+mn-lt"/>
                      </a:endParaRPr>
                    </a:p>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smtClean="0">
                          <a:solidFill>
                            <a:schemeClr val="bg1"/>
                          </a:solidFill>
                          <a:latin typeface="+mn-lt"/>
                        </a:rPr>
                        <a:t>R-1 Residential District (25) acres</a:t>
                      </a:r>
                    </a:p>
                    <a:p>
                      <a:pPr algn="ctr" fontAlgn="b"/>
                      <a:r>
                        <a:rPr lang="en-US" sz="1600" b="1" i="0" u="none" strike="noStrike" dirty="0" smtClean="0">
                          <a:solidFill>
                            <a:schemeClr val="bg1"/>
                          </a:solidFill>
                          <a:latin typeface="Times New Roman"/>
                        </a:rPr>
                        <a:t>B-2 Community</a:t>
                      </a:r>
                      <a:r>
                        <a:rPr lang="en-US" sz="1600" b="1" i="0" u="none" strike="noStrike" baseline="0" dirty="0" smtClean="0">
                          <a:solidFill>
                            <a:schemeClr val="bg1"/>
                          </a:solidFill>
                          <a:latin typeface="Times New Roman"/>
                        </a:rPr>
                        <a:t> Business District (1.4 acres)</a:t>
                      </a:r>
                      <a:endParaRPr lang="en-US" sz="1600" b="1" i="0" u="none" strike="noStrike" dirty="0">
                        <a:solidFill>
                          <a:schemeClr val="bg1"/>
                        </a:solidFill>
                        <a:latin typeface="Times New Roman"/>
                      </a:endParaRPr>
                    </a:p>
                  </a:txBody>
                  <a:tcPr marL="5197" marR="5197" marT="5197" marB="0" anchor="b">
                    <a:lnL w="63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119529">
                <a:tc>
                  <a:txBody>
                    <a:bodyPr/>
                    <a:lstStyle/>
                    <a:p>
                      <a:pPr algn="ctr" fontAlgn="b"/>
                      <a:r>
                        <a:rPr lang="en-US" sz="1000" b="1" i="0" u="none" strike="noStrike" dirty="0">
                          <a:solidFill>
                            <a:schemeClr val="bg1"/>
                          </a:solidFill>
                          <a:effectLst/>
                          <a:latin typeface="Times New Roman"/>
                        </a:rPr>
                        <a:t> </a:t>
                      </a:r>
                    </a:p>
                  </a:txBody>
                  <a:tcPr marL="5197" marR="5197" marT="51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800" b="1" i="0" u="none" strike="noStrike" dirty="0">
                          <a:solidFill>
                            <a:schemeClr val="bg1"/>
                          </a:solidFill>
                          <a:latin typeface="Times New Roman"/>
                        </a:rPr>
                        <a:t> </a:t>
                      </a:r>
                    </a:p>
                  </a:txBody>
                  <a:tcPr marL="5197" marR="5197" marT="5197"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en-US" sz="800" b="0" i="0" u="none" strike="noStrike">
                          <a:solidFill>
                            <a:schemeClr val="bg1"/>
                          </a:solidFill>
                          <a:latin typeface="Times New Roman"/>
                        </a:rPr>
                        <a:t> </a:t>
                      </a:r>
                    </a:p>
                  </a:txBody>
                  <a:tcPr marL="5197" marR="5197" marT="5197"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800" b="1" i="0" u="none" strike="noStrike" dirty="0">
                          <a:solidFill>
                            <a:schemeClr val="bg1"/>
                          </a:solidFill>
                          <a:latin typeface="Times New Roman"/>
                        </a:rPr>
                        <a:t> </a:t>
                      </a:r>
                    </a:p>
                  </a:txBody>
                  <a:tcPr marL="5197" marR="5197" marT="5197"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en-US" sz="1000" b="0" i="0" u="none" strike="noStrike" dirty="0" smtClean="0">
                          <a:solidFill>
                            <a:schemeClr val="bg1"/>
                          </a:solidFill>
                          <a:latin typeface="Times New Roman"/>
                        </a:rPr>
                        <a:t> </a:t>
                      </a:r>
                      <a:endParaRPr lang="en-US" sz="1000" b="0" i="0" u="none" strike="noStrike" dirty="0">
                        <a:solidFill>
                          <a:schemeClr val="bg1"/>
                        </a:solidFill>
                        <a:latin typeface="Times New Roman"/>
                      </a:endParaRPr>
                    </a:p>
                  </a:txBody>
                  <a:tcPr marL="5197" marR="5197" marT="5197" marB="0" anchor="b">
                    <a:lnL w="63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119529">
                <a:tc>
                  <a:txBody>
                    <a:bodyPr/>
                    <a:lstStyle/>
                    <a:p>
                      <a:pPr algn="ctr" fontAlgn="b"/>
                      <a:r>
                        <a:rPr lang="en-US" sz="800" b="0" i="0" u="none" strike="noStrike" dirty="0">
                          <a:solidFill>
                            <a:schemeClr val="bg1"/>
                          </a:solidFill>
                          <a:latin typeface="Times New Roman"/>
                        </a:rPr>
                        <a:t> </a:t>
                      </a:r>
                    </a:p>
                  </a:txBody>
                  <a:tcPr marL="5197" marR="5197" marT="51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800" b="0" i="0" u="none" strike="noStrike">
                          <a:solidFill>
                            <a:schemeClr val="bg1"/>
                          </a:solidFill>
                          <a:latin typeface="Times New Roman"/>
                        </a:rPr>
                        <a:t> </a:t>
                      </a:r>
                    </a:p>
                  </a:txBody>
                  <a:tcPr marL="5197" marR="5197" marT="519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a:solidFill>
                            <a:schemeClr val="bg1"/>
                          </a:solidFill>
                          <a:latin typeface="Times New Roman"/>
                        </a:rPr>
                        <a:t> </a:t>
                      </a:r>
                    </a:p>
                  </a:txBody>
                  <a:tcPr marL="5197" marR="5197" marT="519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0" i="0" u="none" strike="noStrike" dirty="0">
                          <a:solidFill>
                            <a:schemeClr val="bg1"/>
                          </a:solidFill>
                          <a:latin typeface="Times New Roman"/>
                        </a:rPr>
                        <a:t> </a:t>
                      </a:r>
                    </a:p>
                  </a:txBody>
                  <a:tcPr marL="5197" marR="5197" marT="519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800" b="1" i="0" u="none" strike="noStrike" dirty="0" smtClean="0">
                          <a:solidFill>
                            <a:schemeClr val="bg1"/>
                          </a:solidFill>
                          <a:latin typeface="Times New Roman"/>
                        </a:rPr>
                        <a:t> </a:t>
                      </a:r>
                      <a:endParaRPr lang="en-US" sz="800" b="1" i="0" u="none" strike="noStrike" dirty="0">
                        <a:solidFill>
                          <a:schemeClr val="bg1"/>
                        </a:solidFill>
                        <a:latin typeface="Times New Roman"/>
                      </a:endParaRPr>
                    </a:p>
                  </a:txBody>
                  <a:tcPr marL="5197" marR="5197" marT="5197" marB="0" anchor="b">
                    <a:lnL w="635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r>
            </a:tbl>
          </a:graphicData>
        </a:graphic>
      </p:graphicFrame>
      <p:sp>
        <p:nvSpPr>
          <p:cNvPr id="4" name="Rectangle 3"/>
          <p:cNvSpPr/>
          <p:nvPr/>
        </p:nvSpPr>
        <p:spPr>
          <a:xfrm>
            <a:off x="0" y="304800"/>
            <a:ext cx="9144000" cy="984250"/>
          </a:xfrm>
          <a:prstGeom prst="rect">
            <a:avLst/>
          </a:prstGeom>
        </p:spPr>
        <p:txBody>
          <a:bodyPr>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Proposed South Maui </a:t>
            </a:r>
            <a:r>
              <a:rPr lang="en-US" sz="4000" b="1" dirty="0" smtClean="0">
                <a:solidFill>
                  <a:srgbClr val="FFFF00"/>
                </a:solidFill>
                <a:effectLst>
                  <a:outerShdw blurRad="38100" dist="38100" dir="2700000" algn="tl">
                    <a:srgbClr val="000000">
                      <a:alpha val="43137"/>
                    </a:srgbClr>
                  </a:outerShdw>
                </a:effectLst>
                <a:cs typeface="+mn-cs"/>
              </a:rPr>
              <a:t>Developments</a:t>
            </a:r>
            <a:endParaRPr lang="en-US" sz="4000" b="1" dirty="0">
              <a:solidFill>
                <a:srgbClr val="FFFF00"/>
              </a:solidFill>
              <a:effectLst>
                <a:outerShdw blurRad="38100" dist="38100" dir="2700000" algn="tl">
                  <a:srgbClr val="000000">
                    <a:alpha val="43137"/>
                  </a:srgbClr>
                </a:outerShdw>
              </a:effectLst>
              <a:cs typeface="+mn-cs"/>
            </a:endParaRPr>
          </a:p>
          <a:p>
            <a:pPr algn="ctr">
              <a:defRPr/>
            </a:pPr>
            <a:endParaRPr lang="en-US" b="1" dirty="0">
              <a:solidFill>
                <a:srgbClr val="FFFF00"/>
              </a:solidFill>
              <a:effectLst>
                <a:outerShdw blurRad="38100" dist="38100" dir="2700000" algn="tl">
                  <a:srgbClr val="000000">
                    <a:alpha val="43137"/>
                  </a:srgbClr>
                </a:outerShdw>
              </a:effectLst>
              <a:cs typeface="+mn-cs"/>
            </a:endParaRPr>
          </a:p>
        </p:txBody>
      </p:sp>
      <p:sp>
        <p:nvSpPr>
          <p:cNvPr id="5" name="Rectangle 4"/>
          <p:cNvSpPr/>
          <p:nvPr/>
        </p:nvSpPr>
        <p:spPr>
          <a:xfrm>
            <a:off x="0" y="1143000"/>
            <a:ext cx="9144000" cy="830263"/>
          </a:xfrm>
          <a:prstGeom prst="rect">
            <a:avLst/>
          </a:prstGeom>
        </p:spPr>
        <p:txBody>
          <a:bodyPr>
            <a:spAutoFit/>
          </a:bodyPr>
          <a:lstStyle/>
          <a:p>
            <a:pPr algn="ctr">
              <a:defRPr/>
            </a:pPr>
            <a:r>
              <a:rPr lang="en-US" sz="2400" b="1" dirty="0">
                <a:solidFill>
                  <a:srgbClr val="FFFF00"/>
                </a:solidFill>
                <a:effectLst>
                  <a:outerShdw blurRad="38100" dist="38100" dir="2700000" algn="tl">
                    <a:srgbClr val="000000">
                      <a:alpha val="43137"/>
                    </a:srgbClr>
                  </a:outerShdw>
                </a:effectLst>
                <a:cs typeface="+mn-cs"/>
              </a:rPr>
              <a:t>Changes Requested For A &amp; B’s North </a:t>
            </a:r>
            <a:r>
              <a:rPr lang="en-US" sz="2400" b="1" dirty="0" err="1">
                <a:solidFill>
                  <a:srgbClr val="FFFF00"/>
                </a:solidFill>
                <a:effectLst>
                  <a:outerShdw blurRad="38100" dist="38100" dir="2700000" algn="tl">
                    <a:srgbClr val="000000">
                      <a:alpha val="43137"/>
                    </a:srgbClr>
                  </a:outerShdw>
                </a:effectLst>
                <a:cs typeface="+mn-cs"/>
              </a:rPr>
              <a:t>Kihei</a:t>
            </a:r>
            <a:r>
              <a:rPr lang="en-US" sz="2400" b="1" dirty="0">
                <a:solidFill>
                  <a:srgbClr val="FFFF00"/>
                </a:solidFill>
                <a:effectLst>
                  <a:outerShdw blurRad="38100" dist="38100" dir="2700000" algn="tl">
                    <a:srgbClr val="000000">
                      <a:alpha val="43137"/>
                    </a:srgbClr>
                  </a:outerShdw>
                </a:effectLst>
                <a:cs typeface="+mn-cs"/>
              </a:rPr>
              <a:t> Residential &amp; Commercial Project</a:t>
            </a:r>
          </a:p>
        </p:txBody>
      </p:sp>
    </p:spTree>
  </p:cSld>
  <p:clrMapOvr>
    <a:masterClrMapping/>
  </p:clrMapOvr>
  <p:transition spd="med" advTm="9000">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038" y="381000"/>
            <a:ext cx="8143875" cy="708025"/>
          </a:xfrm>
          <a:prstGeom prst="rect">
            <a:avLst/>
          </a:prstGeom>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Proposed South Maui </a:t>
            </a:r>
            <a:r>
              <a:rPr lang="en-US" sz="4000" b="1" dirty="0" smtClean="0">
                <a:solidFill>
                  <a:srgbClr val="FFFF00"/>
                </a:solidFill>
                <a:effectLst>
                  <a:outerShdw blurRad="38100" dist="38100" dir="2700000" algn="tl">
                    <a:srgbClr val="000000">
                      <a:alpha val="43137"/>
                    </a:srgbClr>
                  </a:outerShdw>
                </a:effectLst>
                <a:cs typeface="+mn-cs"/>
              </a:rPr>
              <a:t>Developments</a:t>
            </a:r>
            <a:endParaRPr lang="en-US" sz="4000" b="1" dirty="0">
              <a:solidFill>
                <a:srgbClr val="FFFF00"/>
              </a:solidFill>
              <a:effectLst>
                <a:outerShdw blurRad="38100" dist="38100" dir="2700000" algn="tl">
                  <a:srgbClr val="000000">
                    <a:alpha val="43137"/>
                  </a:srgbClr>
                </a:outerShdw>
              </a:effectLst>
              <a:cs typeface="+mn-cs"/>
            </a:endParaRPr>
          </a:p>
        </p:txBody>
      </p:sp>
      <p:pic>
        <p:nvPicPr>
          <p:cNvPr id="49155" name="Picture 3"/>
          <p:cNvPicPr>
            <a:picLocks noChangeAspect="1" noChangeArrowheads="1"/>
          </p:cNvPicPr>
          <p:nvPr/>
        </p:nvPicPr>
        <p:blipFill>
          <a:blip r:embed="rId2" cstate="print"/>
          <a:srcRect/>
          <a:stretch>
            <a:fillRect/>
          </a:stretch>
        </p:blipFill>
        <p:spPr bwMode="auto">
          <a:xfrm>
            <a:off x="1687513" y="1766888"/>
            <a:ext cx="5807075" cy="4176712"/>
          </a:xfrm>
          <a:prstGeom prst="rect">
            <a:avLst/>
          </a:prstGeom>
          <a:noFill/>
          <a:ln w="9525">
            <a:noFill/>
            <a:miter lim="800000"/>
            <a:headEnd/>
            <a:tailEnd/>
          </a:ln>
        </p:spPr>
      </p:pic>
      <p:sp>
        <p:nvSpPr>
          <p:cNvPr id="4" name="Rectangle 3"/>
          <p:cNvSpPr/>
          <p:nvPr/>
        </p:nvSpPr>
        <p:spPr>
          <a:xfrm>
            <a:off x="-82550" y="1219200"/>
            <a:ext cx="9294813" cy="646113"/>
          </a:xfrm>
          <a:prstGeom prst="rect">
            <a:avLst/>
          </a:prstGeom>
        </p:spPr>
        <p:txBody>
          <a:bodyPr wrap="none">
            <a:spAutoFit/>
          </a:bodyPr>
          <a:lstStyle/>
          <a:p>
            <a:pPr algn="ctr">
              <a:defRPr/>
            </a:pPr>
            <a:r>
              <a:rPr lang="en-US" sz="3600" b="1" dirty="0">
                <a:solidFill>
                  <a:srgbClr val="FFFF00"/>
                </a:solidFill>
                <a:effectLst>
                  <a:outerShdw blurRad="38100" dist="38100" dir="2700000" algn="tl">
                    <a:srgbClr val="000000">
                      <a:alpha val="43137"/>
                    </a:srgbClr>
                  </a:outerShdw>
                </a:effectLst>
              </a:rPr>
              <a:t>Maui Research &amp; Technology Park Expansion</a:t>
            </a:r>
          </a:p>
        </p:txBody>
      </p:sp>
    </p:spTree>
  </p:cSld>
  <p:clrMapOvr>
    <a:masterClrMapping/>
  </p:clrMapOvr>
  <p:transition spd="med" advTm="9000">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038" y="381000"/>
            <a:ext cx="8143875" cy="1138238"/>
          </a:xfrm>
          <a:prstGeom prst="rect">
            <a:avLst/>
          </a:prstGeom>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Proposed South Maui </a:t>
            </a:r>
            <a:r>
              <a:rPr lang="en-US" sz="4000" b="1" dirty="0" smtClean="0">
                <a:solidFill>
                  <a:srgbClr val="FFFF00"/>
                </a:solidFill>
                <a:effectLst>
                  <a:outerShdw blurRad="38100" dist="38100" dir="2700000" algn="tl">
                    <a:srgbClr val="000000">
                      <a:alpha val="43137"/>
                    </a:srgbClr>
                  </a:outerShdw>
                </a:effectLst>
                <a:cs typeface="+mn-cs"/>
              </a:rPr>
              <a:t>Developments</a:t>
            </a:r>
            <a:endParaRPr lang="en-US" sz="4000" b="1" dirty="0">
              <a:solidFill>
                <a:srgbClr val="FFFF00"/>
              </a:solidFill>
              <a:effectLst>
                <a:outerShdw blurRad="38100" dist="38100" dir="2700000" algn="tl">
                  <a:srgbClr val="000000">
                    <a:alpha val="43137"/>
                  </a:srgbClr>
                </a:outerShdw>
              </a:effectLst>
              <a:cs typeface="+mn-cs"/>
            </a:endParaRPr>
          </a:p>
          <a:p>
            <a:pPr algn="ctr">
              <a:defRPr/>
            </a:pPr>
            <a:r>
              <a:rPr lang="en-US" sz="2800" b="1" dirty="0">
                <a:solidFill>
                  <a:srgbClr val="FFFF00"/>
                </a:solidFill>
                <a:effectLst>
                  <a:outerShdw blurRad="38100" dist="38100" dir="2700000" algn="tl">
                    <a:srgbClr val="000000">
                      <a:alpha val="43137"/>
                    </a:srgbClr>
                  </a:outerShdw>
                </a:effectLst>
                <a:cs typeface="+mn-cs"/>
              </a:rPr>
              <a:t>Maui Research &amp; Technology </a:t>
            </a:r>
            <a:r>
              <a:rPr lang="en-US" sz="2800" b="1" dirty="0" smtClean="0">
                <a:solidFill>
                  <a:srgbClr val="FFFF00"/>
                </a:solidFill>
                <a:effectLst>
                  <a:outerShdw blurRad="38100" dist="38100" dir="2700000" algn="tl">
                    <a:srgbClr val="000000">
                      <a:alpha val="43137"/>
                    </a:srgbClr>
                  </a:outerShdw>
                </a:effectLst>
                <a:cs typeface="+mn-cs"/>
              </a:rPr>
              <a:t>Park Expansion</a:t>
            </a:r>
            <a:endParaRPr lang="en-US" sz="2800" b="1" dirty="0">
              <a:solidFill>
                <a:srgbClr val="FFFF00"/>
              </a:solidFill>
              <a:effectLst>
                <a:outerShdw blurRad="38100" dist="38100" dir="2700000" algn="tl">
                  <a:srgbClr val="000000">
                    <a:alpha val="43137"/>
                  </a:srgbClr>
                </a:outerShdw>
              </a:effectLst>
              <a:cs typeface="+mn-cs"/>
            </a:endParaRPr>
          </a:p>
        </p:txBody>
      </p:sp>
      <p:graphicFrame>
        <p:nvGraphicFramePr>
          <p:cNvPr id="5" name="Table 4"/>
          <p:cNvGraphicFramePr>
            <a:graphicFrameLocks noGrp="1"/>
          </p:cNvGraphicFramePr>
          <p:nvPr/>
        </p:nvGraphicFramePr>
        <p:xfrm>
          <a:off x="762000" y="2000250"/>
          <a:ext cx="7543800" cy="4248048"/>
        </p:xfrm>
        <a:graphic>
          <a:graphicData uri="http://schemas.openxmlformats.org/drawingml/2006/table">
            <a:tbl>
              <a:tblPr/>
              <a:tblGrid>
                <a:gridCol w="2428203"/>
                <a:gridCol w="1541500"/>
                <a:gridCol w="2155371"/>
                <a:gridCol w="1418726"/>
              </a:tblGrid>
              <a:tr h="531006">
                <a:tc>
                  <a:txBody>
                    <a:bodyPr/>
                    <a:lstStyle/>
                    <a:p>
                      <a:pPr algn="ctr" fontAlgn="b"/>
                      <a:r>
                        <a:rPr lang="en-US" sz="2300" b="0" i="0" u="none" strike="noStrike" dirty="0">
                          <a:solidFill>
                            <a:srgbClr val="000000"/>
                          </a:solidFill>
                          <a:latin typeface="Times New Roman"/>
                        </a:rPr>
                        <a:t> </a:t>
                      </a:r>
                    </a:p>
                  </a:txBody>
                  <a:tcPr marL="6614" marR="6614" marT="661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2300" b="1" i="0" u="none" strike="noStrike" dirty="0">
                          <a:solidFill>
                            <a:srgbClr val="000000"/>
                          </a:solidFill>
                          <a:latin typeface="Times New Roman"/>
                        </a:rPr>
                        <a:t>Acres</a:t>
                      </a:r>
                    </a:p>
                  </a:txBody>
                  <a:tcPr marL="6614" marR="6614" marT="6614"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2300" b="0" i="0" u="none" strike="noStrike">
                          <a:solidFill>
                            <a:srgbClr val="000000"/>
                          </a:solidFill>
                          <a:latin typeface="Times New Roman"/>
                        </a:rPr>
                        <a:t> </a:t>
                      </a:r>
                    </a:p>
                  </a:txBody>
                  <a:tcPr marL="6614" marR="6614" marT="6614"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2300" b="0" i="0" u="none" strike="noStrike">
                          <a:solidFill>
                            <a:srgbClr val="000000"/>
                          </a:solidFill>
                          <a:latin typeface="Times New Roman"/>
                        </a:rPr>
                        <a:t> </a:t>
                      </a:r>
                    </a:p>
                  </a:txBody>
                  <a:tcPr marL="6614" marR="6614" marT="661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r>
              <a:tr h="531006">
                <a:tc>
                  <a:txBody>
                    <a:bodyPr/>
                    <a:lstStyle/>
                    <a:p>
                      <a:pPr algn="ctr" fontAlgn="b"/>
                      <a:r>
                        <a:rPr lang="en-US" sz="2300" b="0" i="0" u="none" strike="noStrike">
                          <a:solidFill>
                            <a:srgbClr val="000000"/>
                          </a:solidFill>
                          <a:latin typeface="Times New Roman"/>
                        </a:rPr>
                        <a:t> </a:t>
                      </a:r>
                    </a:p>
                  </a:txBody>
                  <a:tcPr marL="6614" marR="6614" marT="6614" marB="0" anchor="b">
                    <a:lnL w="6350" cap="flat" cmpd="sng" algn="ctr">
                      <a:solidFill>
                        <a:srgbClr val="000000"/>
                      </a:solidFill>
                      <a:prstDash val="solid"/>
                      <a:round/>
                      <a:headEnd type="none" w="med" len="med"/>
                      <a:tailEnd type="none" w="med" len="med"/>
                    </a:lnL>
                    <a:lnR>
                      <a:noFill/>
                    </a:lnR>
                    <a:lnT>
                      <a:noFill/>
                    </a:lnT>
                    <a:lnB>
                      <a:noFill/>
                    </a:lnB>
                    <a:solidFill>
                      <a:srgbClr val="FFFF00"/>
                    </a:solidFill>
                  </a:tcPr>
                </a:tc>
                <a:tc>
                  <a:txBody>
                    <a:bodyPr/>
                    <a:lstStyle/>
                    <a:p>
                      <a:pPr algn="ctr" fontAlgn="b"/>
                      <a:r>
                        <a:rPr lang="en-US" sz="2300" b="1" i="0" u="none" strike="noStrike" dirty="0">
                          <a:solidFill>
                            <a:srgbClr val="000000"/>
                          </a:solidFill>
                          <a:latin typeface="Times New Roman"/>
                        </a:rPr>
                        <a:t>Square</a:t>
                      </a:r>
                    </a:p>
                  </a:txBody>
                  <a:tcPr marL="6614" marR="6614" marT="6614" marB="0" anchor="b">
                    <a:lnL>
                      <a:noFill/>
                    </a:lnL>
                    <a:lnR>
                      <a:noFill/>
                    </a:lnR>
                    <a:lnT>
                      <a:noFill/>
                    </a:lnT>
                    <a:lnB>
                      <a:noFill/>
                    </a:lnB>
                    <a:solidFill>
                      <a:srgbClr val="FFFF00"/>
                    </a:solidFill>
                  </a:tcPr>
                </a:tc>
                <a:tc>
                  <a:txBody>
                    <a:bodyPr/>
                    <a:lstStyle/>
                    <a:p>
                      <a:pPr algn="ctr" fontAlgn="b"/>
                      <a:r>
                        <a:rPr lang="en-US" sz="2300" b="0" i="0" u="none" strike="noStrike">
                          <a:solidFill>
                            <a:srgbClr val="000000"/>
                          </a:solidFill>
                          <a:latin typeface="Times New Roman"/>
                        </a:rPr>
                        <a:t> </a:t>
                      </a:r>
                    </a:p>
                  </a:txBody>
                  <a:tcPr marL="6614" marR="6614" marT="6614" marB="0" anchor="b">
                    <a:lnL>
                      <a:noFill/>
                    </a:lnL>
                    <a:lnR>
                      <a:noFill/>
                    </a:lnR>
                    <a:lnT>
                      <a:noFill/>
                    </a:lnT>
                    <a:lnB>
                      <a:noFill/>
                    </a:lnB>
                    <a:solidFill>
                      <a:srgbClr val="FFFF00"/>
                    </a:solidFill>
                  </a:tcPr>
                </a:tc>
                <a:tc>
                  <a:txBody>
                    <a:bodyPr/>
                    <a:lstStyle/>
                    <a:p>
                      <a:pPr algn="ctr" fontAlgn="b"/>
                      <a:r>
                        <a:rPr lang="en-US" sz="2300" b="1" i="0" u="none" strike="noStrike" dirty="0">
                          <a:solidFill>
                            <a:srgbClr val="000000"/>
                          </a:solidFill>
                          <a:latin typeface="Times New Roman"/>
                        </a:rPr>
                        <a:t>Housing</a:t>
                      </a:r>
                    </a:p>
                  </a:txBody>
                  <a:tcPr marL="6614" marR="6614" marT="6614"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tr>
              <a:tr h="531006">
                <a:tc>
                  <a:txBody>
                    <a:bodyPr/>
                    <a:lstStyle/>
                    <a:p>
                      <a:pPr algn="ctr" fontAlgn="b"/>
                      <a:r>
                        <a:rPr lang="en-US" sz="2300" b="1" i="0" u="none" strike="noStrike" dirty="0">
                          <a:solidFill>
                            <a:srgbClr val="000000"/>
                          </a:solidFill>
                          <a:latin typeface="Times New Roman"/>
                        </a:rPr>
                        <a:t>Site</a:t>
                      </a:r>
                    </a:p>
                  </a:txBody>
                  <a:tcPr marL="6614" marR="6614" marT="661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300" b="1" i="0" u="none" strike="noStrike" dirty="0">
                          <a:solidFill>
                            <a:srgbClr val="000000"/>
                          </a:solidFill>
                          <a:latin typeface="Times New Roman"/>
                        </a:rPr>
                        <a:t>Feet</a:t>
                      </a:r>
                    </a:p>
                  </a:txBody>
                  <a:tcPr marL="6614" marR="6614" marT="6614"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300" b="1" i="0" u="none" strike="noStrike" dirty="0">
                          <a:solidFill>
                            <a:srgbClr val="000000"/>
                          </a:solidFill>
                          <a:latin typeface="Times New Roman"/>
                        </a:rPr>
                        <a:t>Employment</a:t>
                      </a:r>
                    </a:p>
                  </a:txBody>
                  <a:tcPr marL="6614" marR="6614" marT="6614"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2300" b="1" i="0" u="none" strike="noStrike" dirty="0">
                          <a:solidFill>
                            <a:srgbClr val="000000"/>
                          </a:solidFill>
                          <a:latin typeface="Times New Roman"/>
                        </a:rPr>
                        <a:t>Units</a:t>
                      </a:r>
                    </a:p>
                  </a:txBody>
                  <a:tcPr marL="6614" marR="6614" marT="661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r>
              <a:tr h="531006">
                <a:tc>
                  <a:txBody>
                    <a:bodyPr/>
                    <a:lstStyle/>
                    <a:p>
                      <a:pPr algn="ctr" fontAlgn="b"/>
                      <a:r>
                        <a:rPr lang="en-US" sz="2300" b="1" i="0" u="none" strike="noStrike" dirty="0">
                          <a:solidFill>
                            <a:srgbClr val="FF0000"/>
                          </a:solidFill>
                          <a:latin typeface="Times New Roman"/>
                        </a:rPr>
                        <a:t>Core--Current</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2300" b="1" i="0" u="none" strike="noStrike" dirty="0">
                          <a:solidFill>
                            <a:srgbClr val="FF0000"/>
                          </a:solidFill>
                          <a:latin typeface="Times New Roman"/>
                        </a:rPr>
                        <a:t>180,000</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2300" b="1" i="0" u="none" strike="noStrike" dirty="0">
                          <a:solidFill>
                            <a:srgbClr val="FF0000"/>
                          </a:solidFill>
                          <a:latin typeface="Times New Roman"/>
                        </a:rPr>
                        <a:t>400</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2300" b="1" i="0" u="none" strike="noStrike" dirty="0">
                          <a:solidFill>
                            <a:srgbClr val="FF0000"/>
                          </a:solidFill>
                          <a:latin typeface="Times New Roman"/>
                        </a:rPr>
                        <a:t>0</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r>
              <a:tr h="531006">
                <a:tc>
                  <a:txBody>
                    <a:bodyPr/>
                    <a:lstStyle/>
                    <a:p>
                      <a:pPr algn="ctr" fontAlgn="b"/>
                      <a:r>
                        <a:rPr lang="en-US" sz="2300" b="1" i="0" u="none" strike="noStrike" dirty="0">
                          <a:solidFill>
                            <a:schemeClr val="bg2"/>
                          </a:solidFill>
                          <a:latin typeface="Times New Roman"/>
                        </a:rPr>
                        <a:t>Core--Proposed</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300" b="1" i="0" u="none" strike="noStrike">
                          <a:solidFill>
                            <a:schemeClr val="bg2"/>
                          </a:solidFill>
                          <a:latin typeface="Times New Roman"/>
                        </a:rPr>
                        <a:t>980,000</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300" b="1" i="0" u="none" strike="noStrike">
                          <a:solidFill>
                            <a:schemeClr val="bg2"/>
                          </a:solidFill>
                          <a:latin typeface="Times New Roman"/>
                        </a:rPr>
                        <a:t>1,600</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300" b="1" i="0" u="none" strike="noStrike">
                          <a:solidFill>
                            <a:schemeClr val="bg2"/>
                          </a:solidFill>
                          <a:latin typeface="Times New Roman"/>
                        </a:rPr>
                        <a:t>400</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531006">
                <a:tc>
                  <a:txBody>
                    <a:bodyPr/>
                    <a:lstStyle/>
                    <a:p>
                      <a:pPr algn="ctr" fontAlgn="b"/>
                      <a:r>
                        <a:rPr lang="en-US" sz="2300" b="1" i="0" u="none" strike="noStrike" dirty="0" err="1">
                          <a:solidFill>
                            <a:schemeClr val="bg2"/>
                          </a:solidFill>
                          <a:latin typeface="Times New Roman"/>
                        </a:rPr>
                        <a:t>Makai</a:t>
                      </a:r>
                      <a:endParaRPr lang="en-US" sz="2300" b="1" i="0" u="none" strike="noStrike" dirty="0">
                        <a:solidFill>
                          <a:schemeClr val="bg2"/>
                        </a:solidFill>
                        <a:latin typeface="Times New Roman"/>
                      </a:endParaRP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300" b="1" i="0" u="none" strike="noStrike">
                          <a:solidFill>
                            <a:schemeClr val="bg2"/>
                          </a:solidFill>
                          <a:latin typeface="Times New Roman"/>
                        </a:rPr>
                        <a:t>39</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300" b="1" i="0" u="none" strike="noStrike">
                          <a:solidFill>
                            <a:schemeClr val="bg2"/>
                          </a:solidFill>
                          <a:latin typeface="Times New Roman"/>
                        </a:rPr>
                        <a:t>0</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300" b="1" i="0" u="none" strike="noStrike">
                          <a:solidFill>
                            <a:schemeClr val="bg2"/>
                          </a:solidFill>
                          <a:latin typeface="Times New Roman"/>
                        </a:rPr>
                        <a:t>300</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531006">
                <a:tc>
                  <a:txBody>
                    <a:bodyPr/>
                    <a:lstStyle/>
                    <a:p>
                      <a:pPr algn="ctr" fontAlgn="b"/>
                      <a:r>
                        <a:rPr lang="en-US" sz="2300" b="1" i="0" u="none" strike="noStrike" dirty="0" err="1">
                          <a:solidFill>
                            <a:schemeClr val="bg2"/>
                          </a:solidFill>
                          <a:latin typeface="Times New Roman"/>
                        </a:rPr>
                        <a:t>Mauka</a:t>
                      </a:r>
                      <a:endParaRPr lang="en-US" sz="2300" b="1" i="0" u="none" strike="noStrike" dirty="0">
                        <a:solidFill>
                          <a:schemeClr val="bg2"/>
                        </a:solidFill>
                        <a:latin typeface="Times New Roman"/>
                      </a:endParaRP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300" b="1" i="0" u="none" strike="noStrike">
                          <a:solidFill>
                            <a:schemeClr val="bg2"/>
                          </a:solidFill>
                          <a:latin typeface="Times New Roman"/>
                        </a:rPr>
                        <a:t>124</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300" b="1" i="0" u="none" strike="noStrike">
                          <a:solidFill>
                            <a:schemeClr val="bg2"/>
                          </a:solidFill>
                          <a:latin typeface="Times New Roman"/>
                        </a:rPr>
                        <a:t>1,600</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c>
                  <a:txBody>
                    <a:bodyPr/>
                    <a:lstStyle/>
                    <a:p>
                      <a:pPr algn="ctr" fontAlgn="b"/>
                      <a:r>
                        <a:rPr lang="en-US" sz="2300" b="1" i="0" u="none" strike="noStrike">
                          <a:solidFill>
                            <a:schemeClr val="bg2"/>
                          </a:solidFill>
                          <a:latin typeface="Times New Roman"/>
                        </a:rPr>
                        <a:t>500</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99"/>
                    </a:solidFill>
                  </a:tcPr>
                </a:tc>
              </a:tr>
              <a:tr h="531006">
                <a:tc>
                  <a:txBody>
                    <a:bodyPr/>
                    <a:lstStyle/>
                    <a:p>
                      <a:pPr algn="ctr" fontAlgn="b"/>
                      <a:r>
                        <a:rPr lang="en-US" sz="2300" b="1" i="0" u="none" strike="noStrike" dirty="0">
                          <a:solidFill>
                            <a:schemeClr val="bg2"/>
                          </a:solidFill>
                          <a:latin typeface="Times New Roman"/>
                        </a:rPr>
                        <a:t>Southern</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300" b="1" i="0" u="none" strike="noStrike" dirty="0">
                          <a:solidFill>
                            <a:schemeClr val="bg2"/>
                          </a:solidFill>
                          <a:latin typeface="Times New Roman"/>
                        </a:rPr>
                        <a:t>88</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300" b="1" i="0" u="none" strike="noStrike" dirty="0">
                          <a:solidFill>
                            <a:schemeClr val="bg2"/>
                          </a:solidFill>
                          <a:latin typeface="Times New Roman"/>
                        </a:rPr>
                        <a:t>2,100</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2300" b="1" i="0" u="none" strike="noStrike" dirty="0">
                          <a:solidFill>
                            <a:schemeClr val="bg2"/>
                          </a:solidFill>
                          <a:latin typeface="Times New Roman"/>
                        </a:rPr>
                        <a:t>0</a:t>
                      </a:r>
                    </a:p>
                  </a:txBody>
                  <a:tcPr marL="6614" marR="6614" marT="661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r>
            </a:tbl>
          </a:graphicData>
        </a:graphic>
      </p:graphicFrame>
    </p:spTree>
  </p:cSld>
  <p:clrMapOvr>
    <a:masterClrMapping/>
  </p:clrMapOvr>
  <p:transition spd="slow" advTm="10000">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038" y="381000"/>
            <a:ext cx="8143875" cy="708025"/>
          </a:xfrm>
          <a:prstGeom prst="rect">
            <a:avLst/>
          </a:prstGeom>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Proposed South Maui </a:t>
            </a:r>
            <a:r>
              <a:rPr lang="en-US" sz="4000" b="1" dirty="0" smtClean="0">
                <a:solidFill>
                  <a:srgbClr val="FFFF00"/>
                </a:solidFill>
                <a:effectLst>
                  <a:outerShdw blurRad="38100" dist="38100" dir="2700000" algn="tl">
                    <a:srgbClr val="000000">
                      <a:alpha val="43137"/>
                    </a:srgbClr>
                  </a:outerShdw>
                </a:effectLst>
                <a:cs typeface="+mn-cs"/>
              </a:rPr>
              <a:t>Developments</a:t>
            </a:r>
            <a:endParaRPr lang="en-US" sz="4000" b="1" dirty="0">
              <a:solidFill>
                <a:srgbClr val="FFFF00"/>
              </a:solidFill>
              <a:effectLst>
                <a:outerShdw blurRad="38100" dist="38100" dir="2700000" algn="tl">
                  <a:srgbClr val="000000">
                    <a:alpha val="43137"/>
                  </a:srgbClr>
                </a:outerShdw>
              </a:effectLst>
              <a:cs typeface="+mn-cs"/>
            </a:endParaRPr>
          </a:p>
        </p:txBody>
      </p:sp>
      <p:pic>
        <p:nvPicPr>
          <p:cNvPr id="56323" name="Picture 3"/>
          <p:cNvPicPr>
            <a:picLocks noChangeAspect="1" noChangeArrowheads="1"/>
          </p:cNvPicPr>
          <p:nvPr/>
        </p:nvPicPr>
        <p:blipFill>
          <a:blip r:embed="rId2" cstate="print"/>
          <a:srcRect/>
          <a:stretch>
            <a:fillRect/>
          </a:stretch>
        </p:blipFill>
        <p:spPr bwMode="auto">
          <a:xfrm>
            <a:off x="1828800" y="2133600"/>
            <a:ext cx="5524500" cy="3619500"/>
          </a:xfrm>
          <a:prstGeom prst="rect">
            <a:avLst/>
          </a:prstGeom>
          <a:noFill/>
          <a:ln w="9525">
            <a:noFill/>
            <a:miter lim="800000"/>
            <a:headEnd/>
            <a:tailEnd/>
          </a:ln>
        </p:spPr>
      </p:pic>
      <p:sp>
        <p:nvSpPr>
          <p:cNvPr id="4" name="Donut 3"/>
          <p:cNvSpPr/>
          <p:nvPr/>
        </p:nvSpPr>
        <p:spPr bwMode="auto">
          <a:xfrm>
            <a:off x="4953000" y="5105400"/>
            <a:ext cx="533400" cy="533400"/>
          </a:xfrm>
          <a:prstGeom prst="donut">
            <a:avLst/>
          </a:prstGeom>
          <a:solidFill>
            <a:srgbClr val="000080"/>
          </a:solidFill>
          <a:ln w="9525" cap="flat" cmpd="sng" algn="ctr">
            <a:noFill/>
            <a:prstDash val="solid"/>
            <a:round/>
            <a:headEnd type="none" w="med" len="med"/>
            <a:tailEnd type="none" w="med" len="med"/>
          </a:ln>
          <a:effectLst/>
        </p:spPr>
        <p:txBody>
          <a:bodyPr/>
          <a:lstStyle/>
          <a:p>
            <a:pPr>
              <a:defRPr/>
            </a:pPr>
            <a:endParaRPr lang="en-US"/>
          </a:p>
        </p:txBody>
      </p:sp>
      <p:sp>
        <p:nvSpPr>
          <p:cNvPr id="5" name="Donut 4"/>
          <p:cNvSpPr/>
          <p:nvPr/>
        </p:nvSpPr>
        <p:spPr bwMode="auto">
          <a:xfrm>
            <a:off x="6629400" y="5105400"/>
            <a:ext cx="533400" cy="533400"/>
          </a:xfrm>
          <a:prstGeom prst="donut">
            <a:avLst/>
          </a:prstGeom>
          <a:solidFill>
            <a:srgbClr val="000080"/>
          </a:solidFill>
          <a:ln w="9525" cap="flat" cmpd="sng" algn="ctr">
            <a:noFill/>
            <a:prstDash val="solid"/>
            <a:round/>
            <a:headEnd type="none" w="med" len="med"/>
            <a:tailEnd type="none" w="med" len="med"/>
          </a:ln>
          <a:effectLst/>
        </p:spPr>
        <p:txBody>
          <a:bodyPr/>
          <a:lstStyle/>
          <a:p>
            <a:pPr>
              <a:defRPr/>
            </a:pPr>
            <a:endParaRPr lang="en-US"/>
          </a:p>
        </p:txBody>
      </p:sp>
      <p:sp>
        <p:nvSpPr>
          <p:cNvPr id="6" name="Rectangle 5"/>
          <p:cNvSpPr/>
          <p:nvPr/>
        </p:nvSpPr>
        <p:spPr>
          <a:xfrm>
            <a:off x="3270250" y="1219200"/>
            <a:ext cx="2479675" cy="646113"/>
          </a:xfrm>
          <a:prstGeom prst="rect">
            <a:avLst/>
          </a:prstGeom>
        </p:spPr>
        <p:txBody>
          <a:bodyPr wrap="none">
            <a:spAutoFit/>
          </a:bodyPr>
          <a:lstStyle/>
          <a:p>
            <a:pPr algn="ctr">
              <a:defRPr/>
            </a:pPr>
            <a:r>
              <a:rPr lang="en-US" sz="3600" b="1" dirty="0">
                <a:solidFill>
                  <a:srgbClr val="FFFF00"/>
                </a:solidFill>
                <a:effectLst>
                  <a:outerShdw blurRad="38100" dist="38100" dir="2700000" algn="tl">
                    <a:srgbClr val="000000">
                      <a:alpha val="43137"/>
                    </a:srgbClr>
                  </a:outerShdw>
                </a:effectLst>
              </a:rPr>
              <a:t>Outlet Mall</a:t>
            </a:r>
          </a:p>
        </p:txBody>
      </p:sp>
      <p:sp>
        <p:nvSpPr>
          <p:cNvPr id="7" name="TextBox 6"/>
          <p:cNvSpPr txBox="1"/>
          <p:nvPr/>
        </p:nvSpPr>
        <p:spPr>
          <a:xfrm>
            <a:off x="5334000" y="4191000"/>
            <a:ext cx="1454150" cy="646113"/>
          </a:xfrm>
          <a:prstGeom prst="rect">
            <a:avLst/>
          </a:prstGeom>
          <a:solidFill>
            <a:schemeClr val="tx1"/>
          </a:solidFill>
        </p:spPr>
        <p:txBody>
          <a:bodyPr wrap="none">
            <a:spAutoFit/>
          </a:bodyPr>
          <a:lstStyle/>
          <a:p>
            <a:pPr>
              <a:defRPr/>
            </a:pPr>
            <a:r>
              <a:rPr lang="en-US" b="1" dirty="0">
                <a:solidFill>
                  <a:schemeClr val="bg1"/>
                </a:solidFill>
                <a:effectLst>
                  <a:outerShdw blurRad="38100" dist="38100" dir="2700000" algn="tl">
                    <a:srgbClr val="000000">
                      <a:alpha val="43137"/>
                    </a:srgbClr>
                  </a:outerShdw>
                </a:effectLst>
              </a:rPr>
              <a:t>New </a:t>
            </a:r>
            <a:r>
              <a:rPr lang="en-US" b="1" dirty="0" err="1">
                <a:solidFill>
                  <a:schemeClr val="bg1"/>
                </a:solidFill>
                <a:effectLst>
                  <a:outerShdw blurRad="38100" dist="38100" dir="2700000" algn="tl">
                    <a:srgbClr val="000000">
                      <a:alpha val="43137"/>
                    </a:srgbClr>
                  </a:outerShdw>
                </a:effectLst>
              </a:rPr>
              <a:t>Piilani</a:t>
            </a:r>
            <a:endParaRPr lang="en-US" b="1" dirty="0">
              <a:solidFill>
                <a:schemeClr val="bg1"/>
              </a:solidFill>
              <a:effectLst>
                <a:outerShdw blurRad="38100" dist="38100" dir="2700000" algn="tl">
                  <a:srgbClr val="000000">
                    <a:alpha val="43137"/>
                  </a:srgbClr>
                </a:outerShdw>
              </a:effectLst>
            </a:endParaRPr>
          </a:p>
          <a:p>
            <a:pPr>
              <a:defRPr/>
            </a:pPr>
            <a:r>
              <a:rPr lang="en-US" b="1" dirty="0">
                <a:solidFill>
                  <a:schemeClr val="bg1"/>
                </a:solidFill>
                <a:effectLst>
                  <a:outerShdw blurRad="38100" dist="38100" dir="2700000" algn="tl">
                    <a:srgbClr val="000000">
                      <a:alpha val="43137"/>
                    </a:srgbClr>
                  </a:outerShdw>
                </a:effectLst>
              </a:rPr>
              <a:t>Intersections</a:t>
            </a:r>
          </a:p>
        </p:txBody>
      </p:sp>
    </p:spTree>
  </p:cSld>
  <p:clrMapOvr>
    <a:masterClrMapping/>
  </p:clrMapOvr>
  <p:transition spd="med"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ID="23" presetClass="entr" presetSubtype="16" fill="hold" nodeType="afterEffect">
                                  <p:stCondLst>
                                    <p:cond delay="150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ID="3" presetClass="entr" presetSubtype="10" fill="hold" grpId="0" nodeType="after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038" y="381000"/>
            <a:ext cx="8143875" cy="708025"/>
          </a:xfrm>
          <a:prstGeom prst="rect">
            <a:avLst/>
          </a:prstGeom>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Proposed South Maui </a:t>
            </a:r>
            <a:r>
              <a:rPr lang="en-US" sz="4000" b="1" dirty="0" smtClean="0">
                <a:solidFill>
                  <a:srgbClr val="FFFF00"/>
                </a:solidFill>
                <a:effectLst>
                  <a:outerShdw blurRad="38100" dist="38100" dir="2700000" algn="tl">
                    <a:srgbClr val="000000">
                      <a:alpha val="43137"/>
                    </a:srgbClr>
                  </a:outerShdw>
                </a:effectLst>
                <a:cs typeface="+mn-cs"/>
              </a:rPr>
              <a:t>Developments</a:t>
            </a:r>
            <a:endParaRPr lang="en-US" sz="4000" b="1" dirty="0">
              <a:solidFill>
                <a:srgbClr val="FFFF00"/>
              </a:solidFill>
              <a:effectLst>
                <a:outerShdw blurRad="38100" dist="38100" dir="2700000" algn="tl">
                  <a:srgbClr val="000000">
                    <a:alpha val="43137"/>
                  </a:srgbClr>
                </a:outerShdw>
              </a:effectLst>
              <a:cs typeface="+mn-cs"/>
            </a:endParaRPr>
          </a:p>
        </p:txBody>
      </p:sp>
      <p:pic>
        <p:nvPicPr>
          <p:cNvPr id="57347" name="Picture 3"/>
          <p:cNvPicPr>
            <a:picLocks noChangeAspect="1" noChangeArrowheads="1"/>
          </p:cNvPicPr>
          <p:nvPr/>
        </p:nvPicPr>
        <p:blipFill>
          <a:blip r:embed="rId2" cstate="print"/>
          <a:srcRect/>
          <a:stretch>
            <a:fillRect/>
          </a:stretch>
        </p:blipFill>
        <p:spPr bwMode="auto">
          <a:xfrm>
            <a:off x="1524000" y="2133600"/>
            <a:ext cx="5607050" cy="3879850"/>
          </a:xfrm>
          <a:prstGeom prst="rect">
            <a:avLst/>
          </a:prstGeom>
          <a:noFill/>
          <a:ln w="9525">
            <a:noFill/>
            <a:miter lim="800000"/>
            <a:headEnd/>
            <a:tailEnd/>
          </a:ln>
        </p:spPr>
      </p:pic>
      <p:sp>
        <p:nvSpPr>
          <p:cNvPr id="57348" name="Rectangle 3"/>
          <p:cNvSpPr>
            <a:spLocks noChangeArrowheads="1"/>
          </p:cNvSpPr>
          <p:nvPr/>
        </p:nvSpPr>
        <p:spPr bwMode="auto">
          <a:xfrm>
            <a:off x="1371600" y="5105400"/>
            <a:ext cx="6477000" cy="990600"/>
          </a:xfrm>
          <a:prstGeom prst="rect">
            <a:avLst/>
          </a:prstGeom>
          <a:solidFill>
            <a:srgbClr val="000080"/>
          </a:solidFill>
          <a:ln w="9525" algn="ctr">
            <a:noFill/>
            <a:round/>
            <a:headEnd/>
            <a:tailEnd/>
          </a:ln>
        </p:spPr>
        <p:txBody>
          <a:bodyPr/>
          <a:lstStyle/>
          <a:p>
            <a:endParaRPr lang="en-US"/>
          </a:p>
        </p:txBody>
      </p:sp>
      <p:sp>
        <p:nvSpPr>
          <p:cNvPr id="5" name="Rectangle 4"/>
          <p:cNvSpPr/>
          <p:nvPr/>
        </p:nvSpPr>
        <p:spPr>
          <a:xfrm>
            <a:off x="2474913" y="1219200"/>
            <a:ext cx="4070350" cy="646113"/>
          </a:xfrm>
          <a:prstGeom prst="rect">
            <a:avLst/>
          </a:prstGeom>
        </p:spPr>
        <p:txBody>
          <a:bodyPr wrap="none">
            <a:spAutoFit/>
          </a:bodyPr>
          <a:lstStyle/>
          <a:p>
            <a:pPr algn="ctr">
              <a:defRPr/>
            </a:pPr>
            <a:r>
              <a:rPr lang="en-US" sz="3600" b="1" dirty="0">
                <a:solidFill>
                  <a:srgbClr val="FFFF00"/>
                </a:solidFill>
                <a:effectLst>
                  <a:outerShdw blurRad="38100" dist="38100" dir="2700000" algn="tl">
                    <a:srgbClr val="000000">
                      <a:alpha val="43137"/>
                    </a:srgbClr>
                  </a:outerShdw>
                </a:effectLst>
              </a:rPr>
              <a:t>Big Box Retail Mall</a:t>
            </a:r>
          </a:p>
        </p:txBody>
      </p:sp>
      <p:sp>
        <p:nvSpPr>
          <p:cNvPr id="6" name="TextBox 5"/>
          <p:cNvSpPr txBox="1"/>
          <p:nvPr/>
        </p:nvSpPr>
        <p:spPr>
          <a:xfrm>
            <a:off x="3124200" y="3581400"/>
            <a:ext cx="979755" cy="923330"/>
          </a:xfrm>
          <a:prstGeom prst="rect">
            <a:avLst/>
          </a:prstGeom>
          <a:solidFill>
            <a:schemeClr val="tx1"/>
          </a:solidFill>
        </p:spPr>
        <p:txBody>
          <a:bodyPr wrap="none">
            <a:spAutoFit/>
          </a:bodyPr>
          <a:lstStyle/>
          <a:p>
            <a:pPr>
              <a:defRPr/>
            </a:pPr>
            <a:r>
              <a:rPr lang="en-US" b="1" dirty="0" smtClean="0">
                <a:solidFill>
                  <a:schemeClr val="bg1"/>
                </a:solidFill>
                <a:effectLst>
                  <a:outerShdw blurRad="38100" dist="38100" dir="2700000" algn="tl">
                    <a:srgbClr val="000000">
                      <a:alpha val="43137"/>
                    </a:srgbClr>
                  </a:outerShdw>
                </a:effectLst>
              </a:rPr>
              <a:t>2,100</a:t>
            </a:r>
            <a:endParaRPr lang="en-US" b="1" dirty="0">
              <a:solidFill>
                <a:schemeClr val="bg1"/>
              </a:solidFill>
              <a:effectLst>
                <a:outerShdw blurRad="38100" dist="38100" dir="2700000" algn="tl">
                  <a:srgbClr val="000000">
                    <a:alpha val="43137"/>
                  </a:srgbClr>
                </a:outerShdw>
              </a:effectLst>
            </a:endParaRPr>
          </a:p>
          <a:p>
            <a:pPr>
              <a:defRPr/>
            </a:pPr>
            <a:r>
              <a:rPr lang="en-US" b="1" dirty="0" smtClean="0">
                <a:solidFill>
                  <a:schemeClr val="bg1"/>
                </a:solidFill>
                <a:effectLst>
                  <a:outerShdw blurRad="38100" dist="38100" dir="2700000" algn="tl">
                    <a:srgbClr val="000000">
                      <a:alpha val="43137"/>
                    </a:srgbClr>
                  </a:outerShdw>
                </a:effectLst>
              </a:rPr>
              <a:t>Parking</a:t>
            </a:r>
          </a:p>
          <a:p>
            <a:pPr>
              <a:defRPr/>
            </a:pPr>
            <a:r>
              <a:rPr lang="en-US" b="1" dirty="0" smtClean="0">
                <a:solidFill>
                  <a:schemeClr val="bg1"/>
                </a:solidFill>
                <a:effectLst>
                  <a:outerShdw blurRad="38100" dist="38100" dir="2700000" algn="tl">
                    <a:srgbClr val="000000">
                      <a:alpha val="43137"/>
                    </a:srgbClr>
                  </a:outerShdw>
                </a:effectLst>
              </a:rPr>
              <a:t>Spaces</a:t>
            </a: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transition advTm="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2" cstate="print"/>
          <a:srcRect/>
          <a:stretch>
            <a:fillRect/>
          </a:stretch>
        </p:blipFill>
        <p:spPr bwMode="auto">
          <a:xfrm>
            <a:off x="2743200" y="1600200"/>
            <a:ext cx="4244975" cy="4340225"/>
          </a:xfrm>
          <a:prstGeom prst="rect">
            <a:avLst/>
          </a:prstGeom>
          <a:noFill/>
          <a:ln w="9525">
            <a:noFill/>
            <a:miter lim="800000"/>
            <a:headEnd/>
            <a:tailEnd/>
          </a:ln>
        </p:spPr>
      </p:pic>
      <p:sp>
        <p:nvSpPr>
          <p:cNvPr id="3" name="Rectangle 2"/>
          <p:cNvSpPr/>
          <p:nvPr/>
        </p:nvSpPr>
        <p:spPr>
          <a:xfrm>
            <a:off x="554038" y="381000"/>
            <a:ext cx="8143875" cy="708025"/>
          </a:xfrm>
          <a:prstGeom prst="rect">
            <a:avLst/>
          </a:prstGeom>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Proposed South Maui </a:t>
            </a:r>
            <a:r>
              <a:rPr lang="en-US" sz="4000" b="1" dirty="0" smtClean="0">
                <a:solidFill>
                  <a:srgbClr val="FFFF00"/>
                </a:solidFill>
                <a:effectLst>
                  <a:outerShdw blurRad="38100" dist="38100" dir="2700000" algn="tl">
                    <a:srgbClr val="000000">
                      <a:alpha val="43137"/>
                    </a:srgbClr>
                  </a:outerShdw>
                </a:effectLst>
                <a:cs typeface="+mn-cs"/>
              </a:rPr>
              <a:t>Developments</a:t>
            </a:r>
            <a:endParaRPr lang="en-US" sz="4000" b="1" dirty="0">
              <a:solidFill>
                <a:srgbClr val="FFFF00"/>
              </a:solidFill>
              <a:effectLst>
                <a:outerShdw blurRad="38100" dist="38100" dir="2700000" algn="tl">
                  <a:srgbClr val="000000">
                    <a:alpha val="43137"/>
                  </a:srgbClr>
                </a:outerShdw>
              </a:effectLst>
              <a:cs typeface="+mn-cs"/>
            </a:endParaRPr>
          </a:p>
        </p:txBody>
      </p:sp>
      <p:sp>
        <p:nvSpPr>
          <p:cNvPr id="4" name="TextBox 3"/>
          <p:cNvSpPr txBox="1"/>
          <p:nvPr/>
        </p:nvSpPr>
        <p:spPr>
          <a:xfrm>
            <a:off x="3429000" y="5943600"/>
            <a:ext cx="1364476" cy="646331"/>
          </a:xfrm>
          <a:prstGeom prst="rect">
            <a:avLst/>
          </a:prstGeom>
          <a:solidFill>
            <a:schemeClr val="tx1"/>
          </a:solidFill>
        </p:spPr>
        <p:txBody>
          <a:bodyPr wrap="none">
            <a:spAutoFit/>
          </a:bodyPr>
          <a:lstStyle/>
          <a:p>
            <a:pPr>
              <a:defRPr/>
            </a:pPr>
            <a:r>
              <a:rPr lang="en-US" b="1" dirty="0">
                <a:solidFill>
                  <a:schemeClr val="bg1"/>
                </a:solidFill>
                <a:effectLst>
                  <a:outerShdw blurRad="38100" dist="38100" dir="2700000" algn="tl">
                    <a:srgbClr val="000000">
                      <a:alpha val="43137"/>
                    </a:srgbClr>
                  </a:outerShdw>
                </a:effectLst>
              </a:rPr>
              <a:t>New </a:t>
            </a:r>
            <a:r>
              <a:rPr lang="en-US" b="1" dirty="0" err="1">
                <a:solidFill>
                  <a:schemeClr val="bg1"/>
                </a:solidFill>
                <a:effectLst>
                  <a:outerShdw blurRad="38100" dist="38100" dir="2700000" algn="tl">
                    <a:srgbClr val="000000">
                      <a:alpha val="43137"/>
                    </a:srgbClr>
                  </a:outerShdw>
                </a:effectLst>
              </a:rPr>
              <a:t>Piilani</a:t>
            </a:r>
            <a:endParaRPr lang="en-US" b="1" dirty="0">
              <a:solidFill>
                <a:schemeClr val="bg1"/>
              </a:solidFill>
              <a:effectLst>
                <a:outerShdw blurRad="38100" dist="38100" dir="2700000" algn="tl">
                  <a:srgbClr val="000000">
                    <a:alpha val="43137"/>
                  </a:srgbClr>
                </a:outerShdw>
              </a:effectLst>
            </a:endParaRPr>
          </a:p>
          <a:p>
            <a:pPr>
              <a:defRPr/>
            </a:pPr>
            <a:r>
              <a:rPr lang="en-US" b="1" dirty="0" smtClean="0">
                <a:solidFill>
                  <a:schemeClr val="bg1"/>
                </a:solidFill>
                <a:effectLst>
                  <a:outerShdw blurRad="38100" dist="38100" dir="2700000" algn="tl">
                    <a:srgbClr val="000000">
                      <a:alpha val="43137"/>
                    </a:srgbClr>
                  </a:outerShdw>
                </a:effectLst>
              </a:rPr>
              <a:t>Intersection</a:t>
            </a: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transition advTm="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038" y="381000"/>
            <a:ext cx="8143875" cy="708025"/>
          </a:xfrm>
          <a:prstGeom prst="rect">
            <a:avLst/>
          </a:prstGeom>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Proposed South Maui </a:t>
            </a:r>
            <a:r>
              <a:rPr lang="en-US" sz="4000" b="1" dirty="0" smtClean="0">
                <a:solidFill>
                  <a:srgbClr val="FFFF00"/>
                </a:solidFill>
                <a:effectLst>
                  <a:outerShdw blurRad="38100" dist="38100" dir="2700000" algn="tl">
                    <a:srgbClr val="000000">
                      <a:alpha val="43137"/>
                    </a:srgbClr>
                  </a:outerShdw>
                </a:effectLst>
                <a:cs typeface="+mn-cs"/>
              </a:rPr>
              <a:t>Developments</a:t>
            </a:r>
            <a:endParaRPr lang="en-US" sz="4000" b="1" dirty="0">
              <a:solidFill>
                <a:srgbClr val="FFFF00"/>
              </a:solidFill>
              <a:effectLst>
                <a:outerShdw blurRad="38100" dist="38100" dir="2700000" algn="tl">
                  <a:srgbClr val="000000">
                    <a:alpha val="43137"/>
                  </a:srgbClr>
                </a:outerShdw>
              </a:effectLst>
              <a:cs typeface="+mn-cs"/>
            </a:endParaRPr>
          </a:p>
        </p:txBody>
      </p:sp>
      <p:graphicFrame>
        <p:nvGraphicFramePr>
          <p:cNvPr id="3" name="Table 2"/>
          <p:cNvGraphicFramePr>
            <a:graphicFrameLocks noGrp="1"/>
          </p:cNvGraphicFramePr>
          <p:nvPr/>
        </p:nvGraphicFramePr>
        <p:xfrm>
          <a:off x="533400" y="1676400"/>
          <a:ext cx="8229599" cy="4831058"/>
        </p:xfrm>
        <a:graphic>
          <a:graphicData uri="http://schemas.openxmlformats.org/drawingml/2006/table">
            <a:tbl>
              <a:tblPr/>
              <a:tblGrid>
                <a:gridCol w="2512639"/>
                <a:gridCol w="1835074"/>
                <a:gridCol w="2230320"/>
                <a:gridCol w="1651566"/>
              </a:tblGrid>
              <a:tr h="205597">
                <a:tc>
                  <a:txBody>
                    <a:bodyPr/>
                    <a:lstStyle/>
                    <a:p>
                      <a:pPr algn="ctr" fontAlgn="b"/>
                      <a:r>
                        <a:rPr lang="en-US" sz="900" b="1" i="0" u="none" strike="noStrike" dirty="0">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latin typeface="Times New Roman"/>
                        </a:rPr>
                        <a:t>2016</a:t>
                      </a:r>
                    </a:p>
                  </a:txBody>
                  <a:tcPr marL="6274" marR="6274" marT="627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latin typeface="Times New Roman"/>
                        </a:rPr>
                        <a:t>2016-2022</a:t>
                      </a:r>
                    </a:p>
                  </a:txBody>
                  <a:tcPr marL="6274" marR="6274" marT="627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600" b="1" i="0" u="none" strike="noStrike" dirty="0">
                          <a:solidFill>
                            <a:srgbClr val="000000"/>
                          </a:solidFill>
                          <a:latin typeface="Times New Roman"/>
                        </a:rPr>
                        <a:t>Total</a:t>
                      </a:r>
                    </a:p>
                  </a:txBody>
                  <a:tcPr marL="6274" marR="6274" marT="627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05597">
                <a:tc>
                  <a:txBody>
                    <a:bodyPr/>
                    <a:lstStyle/>
                    <a:p>
                      <a:pPr algn="ctr" fontAlgn="b"/>
                      <a:r>
                        <a:rPr lang="en-US" sz="1600" b="1" i="0" u="none" strike="noStrike" dirty="0" err="1">
                          <a:solidFill>
                            <a:srgbClr val="000000"/>
                          </a:solidFill>
                          <a:latin typeface="Times New Roman"/>
                        </a:rPr>
                        <a:t>Wailea</a:t>
                      </a:r>
                      <a:r>
                        <a:rPr lang="en-US" sz="1600" b="1" i="0" u="none" strike="noStrike" dirty="0">
                          <a:solidFill>
                            <a:srgbClr val="000000"/>
                          </a:solidFill>
                          <a:latin typeface="Times New Roman"/>
                        </a:rPr>
                        <a:t> 670</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b"/>
                      <a:r>
                        <a:rPr lang="en-US" sz="1400" b="1" i="0" u="none" strike="noStrike" dirty="0">
                          <a:solidFill>
                            <a:schemeClr val="bg1"/>
                          </a:solidFill>
                          <a:latin typeface="Times New Roman"/>
                        </a:rPr>
                        <a:t>400 Residential Units</a:t>
                      </a:r>
                    </a:p>
                  </a:txBody>
                  <a:tcPr marL="6274" marR="6274" marT="627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1400" b="1" i="0" u="none" strike="noStrike" dirty="0">
                          <a:solidFill>
                            <a:schemeClr val="bg1"/>
                          </a:solidFill>
                          <a:latin typeface="Times New Roman"/>
                        </a:rPr>
                        <a:t>750 Residential Units</a:t>
                      </a:r>
                    </a:p>
                  </a:txBody>
                  <a:tcPr marL="6274" marR="6274" marT="6274" marB="0" anchor="b">
                    <a:lnL>
                      <a:noFill/>
                    </a:lnL>
                    <a:lnR>
                      <a:noFill/>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en-US" sz="1400" b="1" i="0" u="none" strike="noStrike" dirty="0">
                          <a:solidFill>
                            <a:schemeClr val="bg1"/>
                          </a:solidFill>
                          <a:latin typeface="Times New Roman"/>
                        </a:rPr>
                        <a:t>1,150 Residential Units</a:t>
                      </a:r>
                    </a:p>
                  </a:txBody>
                  <a:tcPr marL="6274" marR="6274" marT="627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r>
              <a:tr h="205597">
                <a:tc>
                  <a:txBody>
                    <a:bodyPr/>
                    <a:lstStyle/>
                    <a:p>
                      <a:pPr algn="ctr" fontAlgn="b"/>
                      <a:r>
                        <a:rPr lang="en-US" sz="900" b="1" i="0" u="none" strike="noStrike">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400" b="1" i="0" u="none" strike="noStrike" dirty="0">
                          <a:solidFill>
                            <a:schemeClr val="bg1"/>
                          </a:solidFill>
                          <a:latin typeface="Times New Roman"/>
                        </a:rPr>
                        <a:t>100,000 square feet </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endParaRPr lang="en-US" sz="1400" b="1" i="0" u="none" strike="noStrike" dirty="0">
                        <a:solidFill>
                          <a:schemeClr val="bg1"/>
                        </a:solidFill>
                        <a:latin typeface="Times New Roman"/>
                      </a:endParaRPr>
                    </a:p>
                  </a:txBody>
                  <a:tcPr marL="6274" marR="6274" marT="6274" marB="0" anchor="b">
                    <a:lnL>
                      <a:noFill/>
                    </a:lnL>
                    <a:lnR>
                      <a:noFill/>
                    </a:lnR>
                    <a:lnT>
                      <a:noFill/>
                    </a:lnT>
                    <a:lnB>
                      <a:noFill/>
                    </a:lnB>
                    <a:solidFill>
                      <a:srgbClr val="FFFF99"/>
                    </a:solidFill>
                  </a:tcPr>
                </a:tc>
                <a:tc>
                  <a:txBody>
                    <a:bodyPr/>
                    <a:lstStyle/>
                    <a:p>
                      <a:pPr algn="ctr" fontAlgn="b"/>
                      <a:r>
                        <a:rPr lang="en-US" sz="1400" b="1" i="0" u="none" strike="noStrike">
                          <a:solidFill>
                            <a:schemeClr val="bg1"/>
                          </a:solidFill>
                          <a:latin typeface="Times New Roman"/>
                        </a:rPr>
                        <a:t>100,000 square feet</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205597">
                <a:tc>
                  <a:txBody>
                    <a:bodyPr/>
                    <a:lstStyle/>
                    <a:p>
                      <a:pPr algn="ctr" fontAlgn="b"/>
                      <a:r>
                        <a:rPr lang="en-US" sz="900" b="1" i="0" u="none" strike="noStrike">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400" b="1" i="0" u="none" strike="noStrike" dirty="0">
                          <a:solidFill>
                            <a:schemeClr val="bg1"/>
                          </a:solidFill>
                          <a:latin typeface="Times New Roman"/>
                        </a:rPr>
                        <a:t>commercial</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endParaRPr lang="en-US" sz="1400" b="1" i="0" u="none" strike="noStrike" dirty="0">
                        <a:solidFill>
                          <a:schemeClr val="bg1"/>
                        </a:solidFill>
                        <a:latin typeface="Times New Roman"/>
                      </a:endParaRPr>
                    </a:p>
                  </a:txBody>
                  <a:tcPr marL="6274" marR="6274" marT="6274" marB="0" anchor="b">
                    <a:lnL>
                      <a:noFill/>
                    </a:lnL>
                    <a:lnR>
                      <a:noFill/>
                    </a:lnR>
                    <a:lnT>
                      <a:noFill/>
                    </a:lnT>
                    <a:lnB>
                      <a:noFill/>
                    </a:lnB>
                    <a:solidFill>
                      <a:srgbClr val="FFFF99"/>
                    </a:solidFill>
                  </a:tcPr>
                </a:tc>
                <a:tc>
                  <a:txBody>
                    <a:bodyPr/>
                    <a:lstStyle/>
                    <a:p>
                      <a:pPr algn="ctr" fontAlgn="b"/>
                      <a:r>
                        <a:rPr lang="en-US" sz="1400" b="1" i="0" u="none" strike="noStrike">
                          <a:solidFill>
                            <a:schemeClr val="bg1"/>
                          </a:solidFill>
                          <a:latin typeface="Times New Roman"/>
                        </a:rPr>
                        <a:t>commercial</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205597">
                <a:tc>
                  <a:txBody>
                    <a:bodyPr/>
                    <a:lstStyle/>
                    <a:p>
                      <a:pPr algn="ctr" fontAlgn="b"/>
                      <a:r>
                        <a:rPr lang="en-US" sz="900" b="1" i="0" u="none" strike="noStrike">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400" b="1" i="0" u="none" strike="noStrike" dirty="0">
                          <a:solidFill>
                            <a:schemeClr val="bg1"/>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endParaRPr lang="en-US" sz="1400" b="1" i="0" u="none" strike="noStrike" dirty="0">
                        <a:solidFill>
                          <a:schemeClr val="bg1"/>
                        </a:solidFill>
                        <a:latin typeface="Times New Roman"/>
                      </a:endParaRPr>
                    </a:p>
                  </a:txBody>
                  <a:tcPr marL="6274" marR="6274" marT="6274" marB="0" anchor="b">
                    <a:lnL>
                      <a:noFill/>
                    </a:lnL>
                    <a:lnR>
                      <a:noFill/>
                    </a:lnR>
                    <a:lnT>
                      <a:noFill/>
                    </a:lnT>
                    <a:lnB>
                      <a:noFill/>
                    </a:lnB>
                    <a:solidFill>
                      <a:srgbClr val="FFFF99"/>
                    </a:solidFill>
                  </a:tcPr>
                </a:tc>
                <a:tc>
                  <a:txBody>
                    <a:bodyPr/>
                    <a:lstStyle/>
                    <a:p>
                      <a:pPr algn="ctr" fontAlgn="b"/>
                      <a:r>
                        <a:rPr lang="en-US" sz="1400" b="1" i="0" u="none" strike="noStrike">
                          <a:solidFill>
                            <a:schemeClr val="bg1"/>
                          </a:solidFill>
                          <a:latin typeface="Times New Roman"/>
                        </a:rPr>
                        <a:t> </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205597">
                <a:tc>
                  <a:txBody>
                    <a:bodyPr/>
                    <a:lstStyle/>
                    <a:p>
                      <a:pPr algn="ctr" fontAlgn="b"/>
                      <a:r>
                        <a:rPr lang="en-US" sz="1600" b="1" i="0" u="none" strike="noStrike" dirty="0" err="1">
                          <a:solidFill>
                            <a:srgbClr val="000000"/>
                          </a:solidFill>
                          <a:latin typeface="Times New Roman"/>
                        </a:rPr>
                        <a:t>Wailea</a:t>
                      </a:r>
                      <a:r>
                        <a:rPr lang="en-US" sz="1600" b="1" i="0" u="none" strike="noStrike" dirty="0">
                          <a:solidFill>
                            <a:srgbClr val="000000"/>
                          </a:solidFill>
                          <a:latin typeface="Times New Roman"/>
                        </a:rPr>
                        <a:t> Resort</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400" b="1" i="0" u="none" strike="noStrike" dirty="0">
                          <a:solidFill>
                            <a:schemeClr val="bg1"/>
                          </a:solidFill>
                          <a:latin typeface="Times New Roman"/>
                        </a:rPr>
                        <a:t>1,050 Residential Units</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en-US" sz="1400" b="1" i="0" u="none" strike="noStrike" dirty="0">
                          <a:solidFill>
                            <a:schemeClr val="bg1"/>
                          </a:solidFill>
                          <a:latin typeface="Times New Roman"/>
                        </a:rPr>
                        <a:t>100 Residential Units</a:t>
                      </a:r>
                    </a:p>
                  </a:txBody>
                  <a:tcPr marL="6274" marR="6274" marT="6274" marB="0" anchor="b">
                    <a:lnL>
                      <a:noFill/>
                    </a:lnL>
                    <a:lnR>
                      <a:noFill/>
                    </a:lnR>
                    <a:lnT>
                      <a:noFill/>
                    </a:lnT>
                    <a:lnB>
                      <a:noFill/>
                    </a:lnB>
                    <a:solidFill>
                      <a:srgbClr val="FFFF99"/>
                    </a:solidFill>
                  </a:tcPr>
                </a:tc>
                <a:tc>
                  <a:txBody>
                    <a:bodyPr/>
                    <a:lstStyle/>
                    <a:p>
                      <a:pPr algn="ctr" fontAlgn="b"/>
                      <a:r>
                        <a:rPr lang="en-US" sz="1400" b="1" i="0" u="none" strike="noStrike">
                          <a:solidFill>
                            <a:schemeClr val="bg1"/>
                          </a:solidFill>
                          <a:latin typeface="Times New Roman"/>
                        </a:rPr>
                        <a:t>1,150 Residential Units</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205597">
                <a:tc>
                  <a:txBody>
                    <a:bodyPr/>
                    <a:lstStyle/>
                    <a:p>
                      <a:pPr algn="ctr" fontAlgn="b"/>
                      <a:r>
                        <a:rPr lang="en-US" sz="900" b="1" i="0" u="none" strike="noStrike">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400" b="1" i="0" u="none" strike="noStrike" dirty="0">
                          <a:solidFill>
                            <a:schemeClr val="bg1"/>
                          </a:solidFill>
                          <a:latin typeface="Times New Roman"/>
                        </a:rPr>
                        <a:t>640 Resort Units</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endParaRPr lang="en-US" sz="1400" b="1" i="0" u="none" strike="noStrike" dirty="0">
                        <a:solidFill>
                          <a:schemeClr val="bg1"/>
                        </a:solidFill>
                        <a:latin typeface="Times New Roman"/>
                      </a:endParaRPr>
                    </a:p>
                  </a:txBody>
                  <a:tcPr marL="6274" marR="6274" marT="6274" marB="0" anchor="b">
                    <a:lnL>
                      <a:noFill/>
                    </a:lnL>
                    <a:lnR>
                      <a:noFill/>
                    </a:lnR>
                    <a:lnT>
                      <a:noFill/>
                    </a:lnT>
                    <a:lnB>
                      <a:noFill/>
                    </a:lnB>
                    <a:solidFill>
                      <a:srgbClr val="FFFF99"/>
                    </a:solidFill>
                  </a:tcPr>
                </a:tc>
                <a:tc>
                  <a:txBody>
                    <a:bodyPr/>
                    <a:lstStyle/>
                    <a:p>
                      <a:pPr algn="ctr" fontAlgn="b"/>
                      <a:r>
                        <a:rPr lang="en-US" sz="1400" b="1" i="0" u="none" strike="noStrike">
                          <a:solidFill>
                            <a:schemeClr val="bg1"/>
                          </a:solidFill>
                          <a:latin typeface="Times New Roman"/>
                        </a:rPr>
                        <a:t>640 Resort Units</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205597">
                <a:tc>
                  <a:txBody>
                    <a:bodyPr/>
                    <a:lstStyle/>
                    <a:p>
                      <a:pPr algn="ctr" fontAlgn="b"/>
                      <a:r>
                        <a:rPr lang="en-US" sz="900" b="1" i="0" u="none" strike="noStrike">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400" b="1" i="0" u="none" strike="noStrike" dirty="0">
                          <a:solidFill>
                            <a:schemeClr val="bg1"/>
                          </a:solidFill>
                          <a:latin typeface="Times New Roman"/>
                        </a:rPr>
                        <a:t>138,390 square feet</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en-US" sz="1400" b="1" i="0" u="none" strike="noStrike" dirty="0">
                          <a:solidFill>
                            <a:schemeClr val="bg1"/>
                          </a:solidFill>
                          <a:latin typeface="Times New Roman"/>
                        </a:rPr>
                        <a:t>90,000 square feet commercial</a:t>
                      </a:r>
                    </a:p>
                  </a:txBody>
                  <a:tcPr marL="6274" marR="6274" marT="6274" marB="0" anchor="b">
                    <a:lnL>
                      <a:noFill/>
                    </a:lnL>
                    <a:lnR>
                      <a:noFill/>
                    </a:lnR>
                    <a:lnT>
                      <a:noFill/>
                    </a:lnT>
                    <a:lnB>
                      <a:noFill/>
                    </a:lnB>
                    <a:solidFill>
                      <a:srgbClr val="FFFF99"/>
                    </a:solidFill>
                  </a:tcPr>
                </a:tc>
                <a:tc>
                  <a:txBody>
                    <a:bodyPr/>
                    <a:lstStyle/>
                    <a:p>
                      <a:pPr algn="ctr" fontAlgn="b"/>
                      <a:r>
                        <a:rPr lang="en-US" sz="1400" b="1" i="0" u="none" strike="noStrike">
                          <a:solidFill>
                            <a:schemeClr val="bg1"/>
                          </a:solidFill>
                          <a:latin typeface="Times New Roman"/>
                        </a:rPr>
                        <a:t>238,390 square feet</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205597">
                <a:tc>
                  <a:txBody>
                    <a:bodyPr/>
                    <a:lstStyle/>
                    <a:p>
                      <a:pPr algn="ctr" fontAlgn="b"/>
                      <a:r>
                        <a:rPr lang="en-US" sz="900" b="1" i="0" u="none" strike="noStrike">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400" b="1" i="0" u="none" strike="noStrike" dirty="0">
                          <a:solidFill>
                            <a:schemeClr val="bg1"/>
                          </a:solidFill>
                          <a:latin typeface="Times New Roman"/>
                        </a:rPr>
                        <a:t>commercial</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en-US" sz="1400" b="1" i="0" u="none" strike="noStrike" dirty="0">
                          <a:solidFill>
                            <a:schemeClr val="bg1"/>
                          </a:solidFill>
                          <a:latin typeface="Times New Roman"/>
                        </a:rPr>
                        <a:t>commercial</a:t>
                      </a:r>
                    </a:p>
                  </a:txBody>
                  <a:tcPr marL="6274" marR="6274" marT="6274" marB="0" anchor="b">
                    <a:lnL>
                      <a:noFill/>
                    </a:lnL>
                    <a:lnR>
                      <a:noFill/>
                    </a:lnR>
                    <a:lnT>
                      <a:noFill/>
                    </a:lnT>
                    <a:lnB>
                      <a:noFill/>
                    </a:lnB>
                    <a:solidFill>
                      <a:srgbClr val="FFFF99"/>
                    </a:solidFill>
                  </a:tcPr>
                </a:tc>
                <a:tc>
                  <a:txBody>
                    <a:bodyPr/>
                    <a:lstStyle/>
                    <a:p>
                      <a:pPr algn="ctr" fontAlgn="b"/>
                      <a:r>
                        <a:rPr lang="en-US" sz="1400" b="1" i="0" u="none" strike="noStrike">
                          <a:solidFill>
                            <a:schemeClr val="bg1"/>
                          </a:solidFill>
                          <a:latin typeface="Times New Roman"/>
                        </a:rPr>
                        <a:t>commercial</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205597">
                <a:tc>
                  <a:txBody>
                    <a:bodyPr/>
                    <a:lstStyle/>
                    <a:p>
                      <a:pPr algn="ctr" fontAlgn="b"/>
                      <a:r>
                        <a:rPr lang="en-US" sz="900" b="1" i="0" u="none" strike="noStrike">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400" b="1" i="0" u="none" strike="noStrike" dirty="0">
                          <a:solidFill>
                            <a:schemeClr val="bg1"/>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endParaRPr lang="en-US" sz="1400" b="1" i="0" u="none" strike="noStrike" dirty="0">
                        <a:solidFill>
                          <a:schemeClr val="bg1"/>
                        </a:solidFill>
                        <a:latin typeface="Times New Roman"/>
                      </a:endParaRPr>
                    </a:p>
                  </a:txBody>
                  <a:tcPr marL="6274" marR="6274" marT="6274" marB="0" anchor="b">
                    <a:lnL>
                      <a:noFill/>
                    </a:lnL>
                    <a:lnR>
                      <a:noFill/>
                    </a:lnR>
                    <a:lnT>
                      <a:noFill/>
                    </a:lnT>
                    <a:lnB>
                      <a:noFill/>
                    </a:lnB>
                    <a:solidFill>
                      <a:srgbClr val="FFFF99"/>
                    </a:solidFill>
                  </a:tcPr>
                </a:tc>
                <a:tc>
                  <a:txBody>
                    <a:bodyPr/>
                    <a:lstStyle/>
                    <a:p>
                      <a:pPr algn="ctr" fontAlgn="b"/>
                      <a:r>
                        <a:rPr lang="en-US" sz="1400" b="1" i="0" u="none" strike="noStrike">
                          <a:solidFill>
                            <a:schemeClr val="bg1"/>
                          </a:solidFill>
                          <a:latin typeface="Times New Roman"/>
                        </a:rPr>
                        <a:t> </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205597">
                <a:tc>
                  <a:txBody>
                    <a:bodyPr/>
                    <a:lstStyle/>
                    <a:p>
                      <a:pPr algn="ctr" fontAlgn="b"/>
                      <a:r>
                        <a:rPr lang="en-US" sz="1600" b="1" i="0" u="none" strike="noStrike" dirty="0" err="1">
                          <a:solidFill>
                            <a:srgbClr val="000000"/>
                          </a:solidFill>
                          <a:latin typeface="Times New Roman"/>
                        </a:rPr>
                        <a:t>Makena</a:t>
                      </a:r>
                      <a:r>
                        <a:rPr lang="en-US" sz="1600" b="1" i="0" u="none" strike="noStrike" dirty="0">
                          <a:solidFill>
                            <a:srgbClr val="000000"/>
                          </a:solidFill>
                          <a:latin typeface="Times New Roman"/>
                        </a:rPr>
                        <a:t> Resort</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400" b="1" i="0" u="none" strike="noStrike" dirty="0">
                          <a:solidFill>
                            <a:schemeClr val="bg1"/>
                          </a:solidFill>
                          <a:latin typeface="Times New Roman"/>
                        </a:rPr>
                        <a:t>400 Residential Units</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en-US" sz="1400" b="1" i="0" u="none" strike="noStrike" dirty="0">
                          <a:solidFill>
                            <a:schemeClr val="bg1"/>
                          </a:solidFill>
                          <a:latin typeface="Times New Roman"/>
                        </a:rPr>
                        <a:t>450 Residential Units</a:t>
                      </a:r>
                    </a:p>
                  </a:txBody>
                  <a:tcPr marL="6274" marR="6274" marT="6274" marB="0" anchor="b">
                    <a:lnL>
                      <a:noFill/>
                    </a:lnL>
                    <a:lnR>
                      <a:noFill/>
                    </a:lnR>
                    <a:lnT>
                      <a:noFill/>
                    </a:lnT>
                    <a:lnB>
                      <a:noFill/>
                    </a:lnB>
                    <a:solidFill>
                      <a:srgbClr val="FFFF99"/>
                    </a:solidFill>
                  </a:tcPr>
                </a:tc>
                <a:tc>
                  <a:txBody>
                    <a:bodyPr/>
                    <a:lstStyle/>
                    <a:p>
                      <a:pPr algn="ctr" fontAlgn="b"/>
                      <a:r>
                        <a:rPr lang="en-US" sz="1400" b="1" i="0" u="none" strike="noStrike">
                          <a:solidFill>
                            <a:schemeClr val="bg1"/>
                          </a:solidFill>
                          <a:latin typeface="Times New Roman"/>
                        </a:rPr>
                        <a:t> 850 Residential Units</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181873">
                <a:tc>
                  <a:txBody>
                    <a:bodyPr/>
                    <a:lstStyle/>
                    <a:p>
                      <a:pPr algn="ctr" fontAlgn="b"/>
                      <a:r>
                        <a:rPr lang="en-US" sz="900" b="1" i="0" u="none" strike="noStrike">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400" b="1" i="0" u="none" strike="noStrike" dirty="0">
                          <a:solidFill>
                            <a:schemeClr val="bg1"/>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endParaRPr lang="en-US" sz="1400" b="1" i="0" u="none" strike="noStrike">
                        <a:solidFill>
                          <a:schemeClr val="bg1"/>
                        </a:solidFill>
                        <a:latin typeface="Times New Roman"/>
                      </a:endParaRPr>
                    </a:p>
                  </a:txBody>
                  <a:tcPr marL="6274" marR="6274" marT="6274" marB="0" anchor="b">
                    <a:lnL>
                      <a:noFill/>
                    </a:lnL>
                    <a:lnR>
                      <a:noFill/>
                    </a:lnR>
                    <a:lnT>
                      <a:noFill/>
                    </a:lnT>
                    <a:lnB>
                      <a:noFill/>
                    </a:lnB>
                    <a:solidFill>
                      <a:srgbClr val="FFFF99"/>
                    </a:solidFill>
                  </a:tcPr>
                </a:tc>
                <a:tc>
                  <a:txBody>
                    <a:bodyPr/>
                    <a:lstStyle/>
                    <a:p>
                      <a:pPr algn="ctr" fontAlgn="b"/>
                      <a:r>
                        <a:rPr lang="en-US" sz="1400" b="1" i="0" u="none" strike="noStrike">
                          <a:solidFill>
                            <a:schemeClr val="bg1"/>
                          </a:solidFill>
                          <a:latin typeface="Times New Roman"/>
                        </a:rPr>
                        <a:t> </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181873">
                <a:tc>
                  <a:txBody>
                    <a:bodyPr/>
                    <a:lstStyle/>
                    <a:p>
                      <a:pPr algn="ctr" fontAlgn="b"/>
                      <a:r>
                        <a:rPr lang="en-US" sz="1600" b="1" i="0" u="none" strike="noStrike" dirty="0">
                          <a:solidFill>
                            <a:srgbClr val="000000"/>
                          </a:solidFill>
                          <a:latin typeface="Times New Roman"/>
                        </a:rPr>
                        <a:t>Total</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400" b="1" i="0" u="none" strike="noStrike" dirty="0">
                          <a:solidFill>
                            <a:schemeClr val="bg1"/>
                          </a:solidFill>
                          <a:latin typeface="Times New Roman"/>
                        </a:rPr>
                        <a:t>1,850 Residential Units</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en-US" sz="1400" b="1" i="0" u="none" strike="noStrike" dirty="0">
                          <a:solidFill>
                            <a:schemeClr val="bg1"/>
                          </a:solidFill>
                          <a:latin typeface="Times New Roman"/>
                        </a:rPr>
                        <a:t>1,300 Residential Units</a:t>
                      </a:r>
                    </a:p>
                  </a:txBody>
                  <a:tcPr marL="6274" marR="6274" marT="6274" marB="0" anchor="b">
                    <a:lnL>
                      <a:noFill/>
                    </a:lnL>
                    <a:lnR>
                      <a:noFill/>
                    </a:lnR>
                    <a:lnT>
                      <a:noFill/>
                    </a:lnT>
                    <a:lnB>
                      <a:noFill/>
                    </a:lnB>
                    <a:solidFill>
                      <a:srgbClr val="FFFF99"/>
                    </a:solidFill>
                  </a:tcPr>
                </a:tc>
                <a:tc>
                  <a:txBody>
                    <a:bodyPr/>
                    <a:lstStyle/>
                    <a:p>
                      <a:pPr algn="ctr" fontAlgn="b"/>
                      <a:r>
                        <a:rPr lang="en-US" sz="1400" b="1" i="0" u="none" strike="noStrike">
                          <a:solidFill>
                            <a:schemeClr val="bg1"/>
                          </a:solidFill>
                          <a:latin typeface="Times New Roman"/>
                        </a:rPr>
                        <a:t>3,150 Residential Units</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181873">
                <a:tc>
                  <a:txBody>
                    <a:bodyPr/>
                    <a:lstStyle/>
                    <a:p>
                      <a:pPr algn="ctr" fontAlgn="b"/>
                      <a:r>
                        <a:rPr lang="en-US" sz="900" b="1" i="0" u="none" strike="noStrike">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400" b="1" i="0" u="none" strike="noStrike" dirty="0">
                          <a:solidFill>
                            <a:schemeClr val="bg1"/>
                          </a:solidFill>
                          <a:latin typeface="Times New Roman"/>
                        </a:rPr>
                        <a:t>640 Resort Units</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endParaRPr lang="en-US" sz="1400" b="1" i="0" u="none" strike="noStrike" dirty="0">
                        <a:solidFill>
                          <a:schemeClr val="bg1"/>
                        </a:solidFill>
                        <a:latin typeface="Times New Roman"/>
                      </a:endParaRPr>
                    </a:p>
                  </a:txBody>
                  <a:tcPr marL="6274" marR="6274" marT="6274" marB="0" anchor="b">
                    <a:lnL>
                      <a:noFill/>
                    </a:lnL>
                    <a:lnR>
                      <a:noFill/>
                    </a:lnR>
                    <a:lnT>
                      <a:noFill/>
                    </a:lnT>
                    <a:lnB>
                      <a:noFill/>
                    </a:lnB>
                    <a:solidFill>
                      <a:srgbClr val="FFFF99"/>
                    </a:solidFill>
                  </a:tcPr>
                </a:tc>
                <a:tc>
                  <a:txBody>
                    <a:bodyPr/>
                    <a:lstStyle/>
                    <a:p>
                      <a:pPr algn="ctr" fontAlgn="b"/>
                      <a:r>
                        <a:rPr lang="en-US" sz="1400" b="1" i="0" u="none" strike="noStrike">
                          <a:solidFill>
                            <a:schemeClr val="bg1"/>
                          </a:solidFill>
                          <a:latin typeface="Times New Roman"/>
                        </a:rPr>
                        <a:t>640 Resort Units</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181873">
                <a:tc>
                  <a:txBody>
                    <a:bodyPr/>
                    <a:lstStyle/>
                    <a:p>
                      <a:pPr algn="ctr" fontAlgn="b"/>
                      <a:r>
                        <a:rPr lang="en-US" sz="900" b="1" i="0" u="none" strike="noStrike">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tc>
                  <a:txBody>
                    <a:bodyPr/>
                    <a:lstStyle/>
                    <a:p>
                      <a:pPr algn="ctr" fontAlgn="b"/>
                      <a:r>
                        <a:rPr lang="en-US" sz="1400" b="1" i="0" u="none" strike="noStrike" dirty="0">
                          <a:solidFill>
                            <a:schemeClr val="bg1"/>
                          </a:solidFill>
                          <a:latin typeface="Times New Roman"/>
                        </a:rPr>
                        <a:t>238,000 square feet</a:t>
                      </a:r>
                    </a:p>
                  </a:txBody>
                  <a:tcPr marL="6274" marR="6274" marT="6274" marB="0" anchor="b">
                    <a:lnL w="6350" cap="flat" cmpd="sng" algn="ctr">
                      <a:solidFill>
                        <a:srgbClr val="000000"/>
                      </a:solidFill>
                      <a:prstDash val="solid"/>
                      <a:round/>
                      <a:headEnd type="none" w="med" len="med"/>
                      <a:tailEnd type="none" w="med" len="med"/>
                    </a:lnL>
                    <a:lnR>
                      <a:noFill/>
                    </a:lnR>
                    <a:lnT>
                      <a:noFill/>
                    </a:lnT>
                    <a:lnB>
                      <a:noFill/>
                    </a:lnB>
                    <a:solidFill>
                      <a:srgbClr val="FFFF99"/>
                    </a:solidFill>
                  </a:tcPr>
                </a:tc>
                <a:tc>
                  <a:txBody>
                    <a:bodyPr/>
                    <a:lstStyle/>
                    <a:p>
                      <a:pPr algn="ctr" fontAlgn="b"/>
                      <a:r>
                        <a:rPr lang="en-US" sz="1400" b="1" i="0" u="none" strike="noStrike" dirty="0">
                          <a:solidFill>
                            <a:schemeClr val="bg1"/>
                          </a:solidFill>
                          <a:latin typeface="Times New Roman"/>
                        </a:rPr>
                        <a:t>90,000 square feet</a:t>
                      </a:r>
                    </a:p>
                  </a:txBody>
                  <a:tcPr marL="6274" marR="6274" marT="6274" marB="0" anchor="b">
                    <a:lnL>
                      <a:noFill/>
                    </a:lnL>
                    <a:lnR>
                      <a:noFill/>
                    </a:lnR>
                    <a:lnT>
                      <a:noFill/>
                    </a:lnT>
                    <a:lnB>
                      <a:noFill/>
                    </a:lnB>
                    <a:solidFill>
                      <a:srgbClr val="FFFF99"/>
                    </a:solidFill>
                  </a:tcPr>
                </a:tc>
                <a:tc>
                  <a:txBody>
                    <a:bodyPr/>
                    <a:lstStyle/>
                    <a:p>
                      <a:pPr algn="ctr" fontAlgn="b"/>
                      <a:r>
                        <a:rPr lang="en-US" sz="1400" b="1" i="0" u="none" strike="noStrike">
                          <a:solidFill>
                            <a:schemeClr val="bg1"/>
                          </a:solidFill>
                          <a:latin typeface="Times New Roman"/>
                        </a:rPr>
                        <a:t>328,000+ square feet</a:t>
                      </a:r>
                    </a:p>
                  </a:txBody>
                  <a:tcPr marL="6274" marR="6274" marT="6274" marB="0" anchor="b">
                    <a:lnL>
                      <a:noFill/>
                    </a:lnL>
                    <a:lnR w="6350" cap="flat" cmpd="sng" algn="ctr">
                      <a:solidFill>
                        <a:srgbClr val="000000"/>
                      </a:solidFill>
                      <a:prstDash val="solid"/>
                      <a:round/>
                      <a:headEnd type="none" w="med" len="med"/>
                      <a:tailEnd type="none" w="med" len="med"/>
                    </a:lnR>
                    <a:lnT>
                      <a:noFill/>
                    </a:lnT>
                    <a:lnB>
                      <a:noFill/>
                    </a:lnB>
                    <a:solidFill>
                      <a:srgbClr val="FFFF99"/>
                    </a:solidFill>
                  </a:tcPr>
                </a:tc>
              </a:tr>
              <a:tr h="181873">
                <a:tc>
                  <a:txBody>
                    <a:bodyPr/>
                    <a:lstStyle/>
                    <a:p>
                      <a:pPr algn="ctr" fontAlgn="b"/>
                      <a:r>
                        <a:rPr lang="en-US" sz="900" b="1" i="0" u="none" strike="noStrike" dirty="0">
                          <a:solidFill>
                            <a:srgbClr val="000000"/>
                          </a:solidFill>
                          <a:latin typeface="Times New Roman"/>
                        </a:rPr>
                        <a:t> </a:t>
                      </a:r>
                    </a:p>
                  </a:txBody>
                  <a:tcPr marL="6274" marR="6274" marT="62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400" b="1" i="0" u="none" strike="noStrike" dirty="0">
                          <a:solidFill>
                            <a:schemeClr val="bg1"/>
                          </a:solidFill>
                          <a:latin typeface="Times New Roman"/>
                        </a:rPr>
                        <a:t>commercial</a:t>
                      </a:r>
                    </a:p>
                  </a:txBody>
                  <a:tcPr marL="6274" marR="6274" marT="6274"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400" b="1" i="0" u="none" strike="noStrike">
                          <a:solidFill>
                            <a:schemeClr val="bg1"/>
                          </a:solidFill>
                          <a:latin typeface="Times New Roman"/>
                        </a:rPr>
                        <a:t>commercial</a:t>
                      </a:r>
                    </a:p>
                  </a:txBody>
                  <a:tcPr marL="6274" marR="6274" marT="6274"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US" sz="1400" b="1" i="0" u="none" strike="noStrike">
                          <a:solidFill>
                            <a:schemeClr val="bg1"/>
                          </a:solidFill>
                          <a:latin typeface="Times New Roman"/>
                        </a:rPr>
                        <a:t>commercial</a:t>
                      </a:r>
                    </a:p>
                  </a:txBody>
                  <a:tcPr marL="6274" marR="6274" marT="6274"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99"/>
                    </a:solidFill>
                  </a:tcPr>
                </a:tc>
              </a:tr>
              <a:tr h="181873">
                <a:tc>
                  <a:txBody>
                    <a:bodyPr/>
                    <a:lstStyle/>
                    <a:p>
                      <a:pPr algn="ctr" fontAlgn="b"/>
                      <a:endParaRPr lang="en-US" sz="900" b="0" i="0" u="none" strike="noStrike" dirty="0">
                        <a:solidFill>
                          <a:srgbClr val="000000"/>
                        </a:solidFill>
                        <a:latin typeface="Times New Roman"/>
                      </a:endParaRPr>
                    </a:p>
                  </a:txBody>
                  <a:tcPr marL="6274" marR="6274" marT="6274" marB="0"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tc>
                  <a:txBody>
                    <a:bodyPr/>
                    <a:lstStyle/>
                    <a:p>
                      <a:pPr algn="ctr" fontAlgn="b"/>
                      <a:endParaRPr lang="en-US" sz="900" b="0" i="0" u="none" strike="noStrike" dirty="0">
                        <a:solidFill>
                          <a:schemeClr val="bg1"/>
                        </a:solidFill>
                        <a:latin typeface="Times New Roman"/>
                      </a:endParaRPr>
                    </a:p>
                  </a:txBody>
                  <a:tcPr marL="6274" marR="6274" marT="6274" marB="0"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tc>
                  <a:txBody>
                    <a:bodyPr/>
                    <a:lstStyle/>
                    <a:p>
                      <a:pPr algn="ctr" fontAlgn="b"/>
                      <a:endParaRPr lang="en-US" sz="1400" b="0" i="0" u="none" strike="noStrike" dirty="0">
                        <a:solidFill>
                          <a:schemeClr val="bg1"/>
                        </a:solidFill>
                        <a:latin typeface="Times New Roman"/>
                      </a:endParaRPr>
                    </a:p>
                  </a:txBody>
                  <a:tcPr marL="6274" marR="6274" marT="6274" marB="0"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tc>
                  <a:txBody>
                    <a:bodyPr/>
                    <a:lstStyle/>
                    <a:p>
                      <a:pPr algn="ctr" fontAlgn="b"/>
                      <a:endParaRPr lang="en-US" sz="1400" b="0" i="0" u="none" strike="noStrike" dirty="0">
                        <a:solidFill>
                          <a:schemeClr val="bg1"/>
                        </a:solidFill>
                        <a:latin typeface="Times New Roman"/>
                      </a:endParaRPr>
                    </a:p>
                  </a:txBody>
                  <a:tcPr marL="6274" marR="6274" marT="6274" marB="0"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tr>
            </a:tbl>
          </a:graphicData>
        </a:graphic>
      </p:graphicFrame>
      <p:sp>
        <p:nvSpPr>
          <p:cNvPr id="4" name="Rectangle 3"/>
          <p:cNvSpPr/>
          <p:nvPr/>
        </p:nvSpPr>
        <p:spPr>
          <a:xfrm>
            <a:off x="762000" y="1143000"/>
            <a:ext cx="7848600" cy="523875"/>
          </a:xfrm>
          <a:prstGeom prst="rect">
            <a:avLst/>
          </a:prstGeom>
        </p:spPr>
        <p:txBody>
          <a:bodyPr>
            <a:spAutoFit/>
          </a:bodyPr>
          <a:lstStyle/>
          <a:p>
            <a:pPr algn="ctr">
              <a:defRPr/>
            </a:pPr>
            <a:r>
              <a:rPr lang="en-US" sz="2800" b="1" dirty="0">
                <a:solidFill>
                  <a:srgbClr val="FFFF00"/>
                </a:solidFill>
                <a:effectLst>
                  <a:outerShdw blurRad="38100" dist="38100" dir="2700000" algn="tl">
                    <a:srgbClr val="000000">
                      <a:alpha val="43137"/>
                    </a:srgbClr>
                  </a:outerShdw>
                </a:effectLst>
                <a:cs typeface="+mn-cs"/>
              </a:rPr>
              <a:t>Development south of </a:t>
            </a:r>
            <a:r>
              <a:rPr lang="en-US" sz="2800" b="1" dirty="0" err="1">
                <a:solidFill>
                  <a:srgbClr val="FFFF00"/>
                </a:solidFill>
                <a:effectLst>
                  <a:outerShdw blurRad="38100" dist="38100" dir="2700000" algn="tl">
                    <a:srgbClr val="000000">
                      <a:alpha val="43137"/>
                    </a:srgbClr>
                  </a:outerShdw>
                </a:effectLst>
                <a:cs typeface="+mn-cs"/>
              </a:rPr>
              <a:t>Kilohana</a:t>
            </a:r>
            <a:r>
              <a:rPr lang="en-US" sz="2800" b="1" dirty="0">
                <a:solidFill>
                  <a:srgbClr val="FFFF00"/>
                </a:solidFill>
                <a:effectLst>
                  <a:outerShdw blurRad="38100" dist="38100" dir="2700000" algn="tl">
                    <a:srgbClr val="000000">
                      <a:alpha val="43137"/>
                    </a:srgbClr>
                  </a:outerShdw>
                </a:effectLst>
                <a:cs typeface="+mn-cs"/>
              </a:rPr>
              <a:t> Street</a:t>
            </a:r>
          </a:p>
        </p:txBody>
      </p:sp>
      <p:sp>
        <p:nvSpPr>
          <p:cNvPr id="6" name="Rectangle 5"/>
          <p:cNvSpPr/>
          <p:nvPr/>
        </p:nvSpPr>
        <p:spPr>
          <a:xfrm>
            <a:off x="0" y="6488113"/>
            <a:ext cx="9067800" cy="369887"/>
          </a:xfrm>
          <a:prstGeom prst="rect">
            <a:avLst/>
          </a:prstGeom>
        </p:spPr>
        <p:txBody>
          <a:bodyPr>
            <a:spAutoFit/>
          </a:bodyPr>
          <a:lstStyle/>
          <a:p>
            <a:pPr>
              <a:defRPr/>
            </a:pPr>
            <a:r>
              <a:rPr lang="en-US" dirty="0">
                <a:solidFill>
                  <a:schemeClr val="bg1">
                    <a:lumMod val="40000"/>
                    <a:lumOff val="60000"/>
                  </a:schemeClr>
                </a:solidFill>
              </a:rPr>
              <a:t>Source: </a:t>
            </a:r>
            <a:r>
              <a:rPr lang="en-US" dirty="0" err="1">
                <a:solidFill>
                  <a:schemeClr val="bg1">
                    <a:lumMod val="40000"/>
                    <a:lumOff val="60000"/>
                  </a:schemeClr>
                </a:solidFill>
              </a:rPr>
              <a:t>Pi’ilani</a:t>
            </a:r>
            <a:r>
              <a:rPr lang="en-US" dirty="0">
                <a:solidFill>
                  <a:schemeClr val="bg1">
                    <a:lumMod val="40000"/>
                    <a:lumOff val="60000"/>
                  </a:schemeClr>
                </a:solidFill>
              </a:rPr>
              <a:t> Highway 2010 Draft EA—Appendix I</a:t>
            </a:r>
          </a:p>
        </p:txBody>
      </p:sp>
    </p:spTree>
  </p:cSld>
  <p:clrMapOvr>
    <a:masterClrMapping/>
  </p:clrMapOvr>
  <p:transition spd="slow" advTm="12000">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038" y="381000"/>
            <a:ext cx="8143875" cy="708025"/>
          </a:xfrm>
          <a:prstGeom prst="rect">
            <a:avLst/>
          </a:prstGeom>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Proposed South Maui </a:t>
            </a:r>
            <a:r>
              <a:rPr lang="en-US" sz="4000" b="1" dirty="0" smtClean="0">
                <a:solidFill>
                  <a:srgbClr val="FFFF00"/>
                </a:solidFill>
                <a:effectLst>
                  <a:outerShdw blurRad="38100" dist="38100" dir="2700000" algn="tl">
                    <a:srgbClr val="000000">
                      <a:alpha val="43137"/>
                    </a:srgbClr>
                  </a:outerShdw>
                </a:effectLst>
                <a:cs typeface="+mn-cs"/>
              </a:rPr>
              <a:t>Developments</a:t>
            </a:r>
            <a:endParaRPr lang="en-US" sz="4000" b="1" dirty="0">
              <a:solidFill>
                <a:srgbClr val="FFFF00"/>
              </a:solidFill>
              <a:effectLst>
                <a:outerShdw blurRad="38100" dist="38100" dir="2700000" algn="tl">
                  <a:srgbClr val="000000">
                    <a:alpha val="43137"/>
                  </a:srgbClr>
                </a:outerShdw>
              </a:effectLst>
              <a:cs typeface="+mn-cs"/>
            </a:endParaRPr>
          </a:p>
        </p:txBody>
      </p:sp>
      <p:pic>
        <p:nvPicPr>
          <p:cNvPr id="51203" name="Picture 1"/>
          <p:cNvPicPr>
            <a:picLocks noChangeAspect="1" noChangeArrowheads="1"/>
          </p:cNvPicPr>
          <p:nvPr/>
        </p:nvPicPr>
        <p:blipFill>
          <a:blip r:embed="rId2" cstate="print"/>
          <a:srcRect/>
          <a:stretch>
            <a:fillRect/>
          </a:stretch>
        </p:blipFill>
        <p:spPr bwMode="auto">
          <a:xfrm>
            <a:off x="838200" y="1905000"/>
            <a:ext cx="7258050" cy="3335338"/>
          </a:xfrm>
          <a:prstGeom prst="rect">
            <a:avLst/>
          </a:prstGeom>
          <a:noFill/>
          <a:ln w="9525">
            <a:noFill/>
            <a:miter lim="800000"/>
            <a:headEnd/>
            <a:tailEnd/>
          </a:ln>
        </p:spPr>
      </p:pic>
      <p:sp>
        <p:nvSpPr>
          <p:cNvPr id="51204" name="Rectangle 3"/>
          <p:cNvSpPr>
            <a:spLocks noChangeArrowheads="1"/>
          </p:cNvSpPr>
          <p:nvPr/>
        </p:nvSpPr>
        <p:spPr bwMode="auto">
          <a:xfrm>
            <a:off x="609600" y="1676400"/>
            <a:ext cx="8305800" cy="1066800"/>
          </a:xfrm>
          <a:prstGeom prst="rect">
            <a:avLst/>
          </a:prstGeom>
          <a:solidFill>
            <a:srgbClr val="000080"/>
          </a:solidFill>
          <a:ln w="9525" algn="ctr">
            <a:noFill/>
            <a:round/>
            <a:headEnd/>
            <a:tailEnd/>
          </a:ln>
        </p:spPr>
        <p:txBody>
          <a:bodyPr/>
          <a:lstStyle/>
          <a:p>
            <a:endParaRPr lang="en-US"/>
          </a:p>
        </p:txBody>
      </p:sp>
      <p:sp>
        <p:nvSpPr>
          <p:cNvPr id="51205" name="Rectangle 4"/>
          <p:cNvSpPr>
            <a:spLocks noChangeArrowheads="1"/>
          </p:cNvSpPr>
          <p:nvPr/>
        </p:nvSpPr>
        <p:spPr bwMode="auto">
          <a:xfrm>
            <a:off x="6248400" y="1676400"/>
            <a:ext cx="2438400" cy="1752600"/>
          </a:xfrm>
          <a:prstGeom prst="rect">
            <a:avLst/>
          </a:prstGeom>
          <a:solidFill>
            <a:srgbClr val="000080"/>
          </a:solidFill>
          <a:ln w="9525" algn="ctr">
            <a:noFill/>
            <a:round/>
            <a:headEnd/>
            <a:tailEnd/>
          </a:ln>
        </p:spPr>
        <p:txBody>
          <a:bodyPr/>
          <a:lstStyle/>
          <a:p>
            <a:endParaRPr lang="en-US"/>
          </a:p>
        </p:txBody>
      </p:sp>
      <p:sp>
        <p:nvSpPr>
          <p:cNvPr id="6" name="Rectangle 5"/>
          <p:cNvSpPr/>
          <p:nvPr/>
        </p:nvSpPr>
        <p:spPr>
          <a:xfrm>
            <a:off x="0" y="1066800"/>
            <a:ext cx="9144000" cy="1016000"/>
          </a:xfrm>
          <a:prstGeom prst="rect">
            <a:avLst/>
          </a:prstGeom>
        </p:spPr>
        <p:txBody>
          <a:bodyPr>
            <a:spAutoFit/>
          </a:bodyPr>
          <a:lstStyle/>
          <a:p>
            <a:pPr algn="ctr">
              <a:defRPr/>
            </a:pPr>
            <a:r>
              <a:rPr lang="en-US" sz="3600" b="1" dirty="0" err="1">
                <a:solidFill>
                  <a:srgbClr val="FFFF00"/>
                </a:solidFill>
                <a:effectLst>
                  <a:outerShdw blurRad="38100" dist="38100" dir="2700000" algn="tl">
                    <a:srgbClr val="000000">
                      <a:alpha val="43137"/>
                    </a:srgbClr>
                  </a:outerShdw>
                </a:effectLst>
                <a:cs typeface="+mn-cs"/>
              </a:rPr>
              <a:t>Wailea</a:t>
            </a:r>
            <a:r>
              <a:rPr lang="en-US" sz="3600" b="1" dirty="0">
                <a:solidFill>
                  <a:srgbClr val="FFFF00"/>
                </a:solidFill>
                <a:effectLst>
                  <a:outerShdw blurRad="38100" dist="38100" dir="2700000" algn="tl">
                    <a:srgbClr val="000000">
                      <a:alpha val="43137"/>
                    </a:srgbClr>
                  </a:outerShdw>
                </a:effectLst>
                <a:cs typeface="+mn-cs"/>
              </a:rPr>
              <a:t> &amp; </a:t>
            </a:r>
            <a:r>
              <a:rPr lang="en-US" sz="3600" b="1" dirty="0" err="1">
                <a:solidFill>
                  <a:srgbClr val="FFFF00"/>
                </a:solidFill>
                <a:effectLst>
                  <a:outerShdw blurRad="38100" dist="38100" dir="2700000" algn="tl">
                    <a:srgbClr val="000000">
                      <a:alpha val="43137"/>
                    </a:srgbClr>
                  </a:outerShdw>
                </a:effectLst>
                <a:cs typeface="+mn-cs"/>
              </a:rPr>
              <a:t>Makena</a:t>
            </a:r>
            <a:endParaRPr lang="en-US" sz="3600" b="1" dirty="0">
              <a:solidFill>
                <a:srgbClr val="FFFF00"/>
              </a:solidFill>
              <a:effectLst>
                <a:outerShdw blurRad="38100" dist="38100" dir="2700000" algn="tl">
                  <a:srgbClr val="000000">
                    <a:alpha val="43137"/>
                  </a:srgbClr>
                </a:outerShdw>
              </a:effectLst>
              <a:cs typeface="+mn-cs"/>
            </a:endParaRPr>
          </a:p>
          <a:p>
            <a:pPr algn="ctr">
              <a:defRPr/>
            </a:pPr>
            <a:r>
              <a:rPr lang="en-US" sz="2400" b="1" dirty="0">
                <a:solidFill>
                  <a:srgbClr val="FFFF00"/>
                </a:solidFill>
                <a:effectLst>
                  <a:outerShdw blurRad="38100" dist="38100" dir="2700000" algn="tl">
                    <a:srgbClr val="000000">
                      <a:alpha val="43137"/>
                    </a:srgbClr>
                  </a:outerShdw>
                </a:effectLst>
                <a:cs typeface="+mn-cs"/>
              </a:rPr>
              <a:t>(as of 2009)</a:t>
            </a:r>
          </a:p>
        </p:txBody>
      </p:sp>
      <p:sp>
        <p:nvSpPr>
          <p:cNvPr id="7" name="Donut 6"/>
          <p:cNvSpPr/>
          <p:nvPr/>
        </p:nvSpPr>
        <p:spPr bwMode="auto">
          <a:xfrm>
            <a:off x="838200" y="3505200"/>
            <a:ext cx="533400" cy="533400"/>
          </a:xfrm>
          <a:prstGeom prst="donut">
            <a:avLst/>
          </a:prstGeom>
          <a:solidFill>
            <a:srgbClr val="000080"/>
          </a:solidFill>
          <a:ln w="9525" cap="flat" cmpd="sng" algn="ctr">
            <a:noFill/>
            <a:prstDash val="solid"/>
            <a:round/>
            <a:headEnd type="none" w="med" len="med"/>
            <a:tailEnd type="none" w="med" len="med"/>
          </a:ln>
          <a:effectLst/>
        </p:spPr>
        <p:txBody>
          <a:bodyPr/>
          <a:lstStyle/>
          <a:p>
            <a:pPr>
              <a:defRPr/>
            </a:pPr>
            <a:endParaRPr lang="en-US"/>
          </a:p>
        </p:txBody>
      </p:sp>
      <p:sp>
        <p:nvSpPr>
          <p:cNvPr id="14" name="Minus 13"/>
          <p:cNvSpPr/>
          <p:nvPr/>
        </p:nvSpPr>
        <p:spPr bwMode="auto">
          <a:xfrm rot="20911790">
            <a:off x="2473325" y="2901950"/>
            <a:ext cx="1651000" cy="520700"/>
          </a:xfrm>
          <a:prstGeom prst="mathMinus">
            <a:avLst>
              <a:gd name="adj1" fmla="val 9555"/>
            </a:avLst>
          </a:prstGeom>
          <a:solidFill>
            <a:srgbClr val="000080"/>
          </a:solidFill>
          <a:ln w="9525" cap="flat" cmpd="sng" algn="ctr">
            <a:noFill/>
            <a:prstDash val="solid"/>
            <a:round/>
            <a:headEnd type="none" w="med" len="med"/>
            <a:tailEnd type="none" w="med" len="med"/>
          </a:ln>
          <a:effectLst/>
        </p:spPr>
        <p:txBody>
          <a:bodyPr/>
          <a:lstStyle/>
          <a:p>
            <a:pPr>
              <a:defRPr/>
            </a:pPr>
            <a:endParaRPr lang="en-US"/>
          </a:p>
        </p:txBody>
      </p:sp>
      <p:sp>
        <p:nvSpPr>
          <p:cNvPr id="15" name="Minus 14"/>
          <p:cNvSpPr/>
          <p:nvPr/>
        </p:nvSpPr>
        <p:spPr bwMode="auto">
          <a:xfrm rot="20911790">
            <a:off x="2473325" y="2978150"/>
            <a:ext cx="1651000" cy="520700"/>
          </a:xfrm>
          <a:prstGeom prst="mathMinus">
            <a:avLst>
              <a:gd name="adj1" fmla="val 9555"/>
            </a:avLst>
          </a:prstGeom>
          <a:solidFill>
            <a:srgbClr val="000080"/>
          </a:solidFill>
          <a:ln w="9525" cap="flat" cmpd="sng" algn="ctr">
            <a:noFill/>
            <a:prstDash val="solid"/>
            <a:round/>
            <a:headEnd type="none" w="med" len="med"/>
            <a:tailEnd type="none" w="med" len="med"/>
          </a:ln>
          <a:effectLst/>
        </p:spPr>
        <p:txBody>
          <a:bodyPr/>
          <a:lstStyle/>
          <a:p>
            <a:pPr>
              <a:defRPr/>
            </a:pPr>
            <a:endParaRPr lang="en-US"/>
          </a:p>
        </p:txBody>
      </p:sp>
      <p:sp>
        <p:nvSpPr>
          <p:cNvPr id="51210" name="TextBox 16"/>
          <p:cNvSpPr txBox="1">
            <a:spLocks noChangeArrowheads="1"/>
          </p:cNvSpPr>
          <p:nvPr/>
        </p:nvSpPr>
        <p:spPr bwMode="auto">
          <a:xfrm>
            <a:off x="990600" y="3962400"/>
            <a:ext cx="1371600" cy="369888"/>
          </a:xfrm>
          <a:prstGeom prst="rect">
            <a:avLst/>
          </a:prstGeom>
          <a:solidFill>
            <a:schemeClr val="tx1"/>
          </a:solidFill>
          <a:ln w="9525">
            <a:noFill/>
            <a:miter lim="800000"/>
            <a:headEnd/>
            <a:tailEnd/>
          </a:ln>
        </p:spPr>
        <p:txBody>
          <a:bodyPr>
            <a:spAutoFit/>
          </a:bodyPr>
          <a:lstStyle/>
          <a:p>
            <a:r>
              <a:rPr lang="en-US" b="1" dirty="0" err="1">
                <a:solidFill>
                  <a:schemeClr val="bg1"/>
                </a:solidFill>
              </a:rPr>
              <a:t>Kilohana</a:t>
            </a:r>
            <a:endParaRPr lang="en-US" b="1" dirty="0">
              <a:solidFill>
                <a:schemeClr val="bg1"/>
              </a:solidFill>
            </a:endParaRPr>
          </a:p>
        </p:txBody>
      </p:sp>
      <p:cxnSp>
        <p:nvCxnSpPr>
          <p:cNvPr id="51211" name="Straight Arrow Connector 17"/>
          <p:cNvCxnSpPr>
            <a:cxnSpLocks noChangeShapeType="1"/>
          </p:cNvCxnSpPr>
          <p:nvPr/>
        </p:nvCxnSpPr>
        <p:spPr bwMode="auto">
          <a:xfrm rot="16200000" flipH="1">
            <a:off x="3352800" y="2819400"/>
            <a:ext cx="1219200" cy="762000"/>
          </a:xfrm>
          <a:prstGeom prst="straightConnector1">
            <a:avLst/>
          </a:prstGeom>
          <a:noFill/>
          <a:ln w="9525" algn="ctr">
            <a:noFill/>
            <a:round/>
            <a:headEnd/>
            <a:tailEnd type="arrow" w="med" len="med"/>
          </a:ln>
        </p:spPr>
      </p:cxnSp>
      <p:sp>
        <p:nvSpPr>
          <p:cNvPr id="51212" name="Rectangle 18"/>
          <p:cNvSpPr>
            <a:spLocks noChangeArrowheads="1"/>
          </p:cNvSpPr>
          <p:nvPr/>
        </p:nvSpPr>
        <p:spPr bwMode="auto">
          <a:xfrm>
            <a:off x="2971800" y="3276600"/>
            <a:ext cx="1479550" cy="646113"/>
          </a:xfrm>
          <a:prstGeom prst="rect">
            <a:avLst/>
          </a:prstGeom>
          <a:solidFill>
            <a:schemeClr val="tx1"/>
          </a:solidFill>
          <a:ln w="9525">
            <a:noFill/>
            <a:miter lim="800000"/>
            <a:headEnd/>
            <a:tailEnd/>
          </a:ln>
        </p:spPr>
        <p:txBody>
          <a:bodyPr wrap="none">
            <a:spAutoFit/>
          </a:bodyPr>
          <a:lstStyle/>
          <a:p>
            <a:r>
              <a:rPr lang="en-US" b="1" dirty="0">
                <a:solidFill>
                  <a:schemeClr val="bg1"/>
                </a:solidFill>
              </a:rPr>
              <a:t>Construction</a:t>
            </a:r>
          </a:p>
          <a:p>
            <a:r>
              <a:rPr lang="en-US" b="1" dirty="0">
                <a:solidFill>
                  <a:schemeClr val="bg1"/>
                </a:solidFill>
              </a:rPr>
              <a:t>Road</a:t>
            </a:r>
          </a:p>
        </p:txBody>
      </p:sp>
      <p:sp>
        <p:nvSpPr>
          <p:cNvPr id="51213" name="Rectangle 19"/>
          <p:cNvSpPr>
            <a:spLocks noChangeArrowheads="1"/>
          </p:cNvSpPr>
          <p:nvPr/>
        </p:nvSpPr>
        <p:spPr bwMode="auto">
          <a:xfrm>
            <a:off x="2514600" y="2667000"/>
            <a:ext cx="1268413" cy="369888"/>
          </a:xfrm>
          <a:prstGeom prst="rect">
            <a:avLst/>
          </a:prstGeom>
          <a:solidFill>
            <a:schemeClr val="tx1"/>
          </a:solidFill>
          <a:ln w="9525">
            <a:noFill/>
            <a:miter lim="800000"/>
            <a:headEnd/>
            <a:tailEnd/>
          </a:ln>
        </p:spPr>
        <p:txBody>
          <a:bodyPr wrap="none">
            <a:spAutoFit/>
          </a:bodyPr>
          <a:lstStyle/>
          <a:p>
            <a:r>
              <a:rPr lang="en-US" b="1" dirty="0" err="1">
                <a:solidFill>
                  <a:schemeClr val="bg1"/>
                </a:solidFill>
              </a:rPr>
              <a:t>Wailea</a:t>
            </a:r>
            <a:r>
              <a:rPr lang="en-US" b="1" dirty="0">
                <a:solidFill>
                  <a:schemeClr val="bg1"/>
                </a:solidFill>
              </a:rPr>
              <a:t> 670</a:t>
            </a:r>
          </a:p>
        </p:txBody>
      </p:sp>
      <p:sp>
        <p:nvSpPr>
          <p:cNvPr id="51214" name="Rectangle 20"/>
          <p:cNvSpPr>
            <a:spLocks noChangeArrowheads="1"/>
          </p:cNvSpPr>
          <p:nvPr/>
        </p:nvSpPr>
        <p:spPr bwMode="auto">
          <a:xfrm>
            <a:off x="5562600" y="3657600"/>
            <a:ext cx="1704975" cy="369888"/>
          </a:xfrm>
          <a:prstGeom prst="rect">
            <a:avLst/>
          </a:prstGeom>
          <a:solidFill>
            <a:schemeClr val="tx1"/>
          </a:solidFill>
          <a:ln w="9525">
            <a:noFill/>
            <a:miter lim="800000"/>
            <a:headEnd/>
            <a:tailEnd/>
          </a:ln>
        </p:spPr>
        <p:txBody>
          <a:bodyPr wrap="none">
            <a:spAutoFit/>
          </a:bodyPr>
          <a:lstStyle/>
          <a:p>
            <a:r>
              <a:rPr lang="en-US" b="1" dirty="0" err="1">
                <a:solidFill>
                  <a:schemeClr val="bg1"/>
                </a:solidFill>
              </a:rPr>
              <a:t>Makena</a:t>
            </a:r>
            <a:r>
              <a:rPr lang="en-US" b="1" dirty="0">
                <a:solidFill>
                  <a:schemeClr val="bg1"/>
                </a:solidFill>
              </a:rPr>
              <a:t> Resort</a:t>
            </a:r>
          </a:p>
        </p:txBody>
      </p:sp>
    </p:spTree>
  </p:cSld>
  <p:clrMapOvr>
    <a:masterClrMapping/>
  </p:clrMapOvr>
  <p:transition spd="slow"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50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038" y="381000"/>
            <a:ext cx="8143875" cy="708025"/>
          </a:xfrm>
          <a:prstGeom prst="rect">
            <a:avLst/>
          </a:prstGeom>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Proposed South Maui </a:t>
            </a:r>
            <a:r>
              <a:rPr lang="en-US" sz="4000" b="1" dirty="0" smtClean="0">
                <a:solidFill>
                  <a:srgbClr val="FFFF00"/>
                </a:solidFill>
                <a:effectLst>
                  <a:outerShdw blurRad="38100" dist="38100" dir="2700000" algn="tl">
                    <a:srgbClr val="000000">
                      <a:alpha val="43137"/>
                    </a:srgbClr>
                  </a:outerShdw>
                </a:effectLst>
                <a:cs typeface="+mn-cs"/>
              </a:rPr>
              <a:t>Developments</a:t>
            </a:r>
            <a:endParaRPr lang="en-US" sz="4000" b="1" dirty="0">
              <a:solidFill>
                <a:srgbClr val="FFFF00"/>
              </a:solidFill>
              <a:effectLst>
                <a:outerShdw blurRad="38100" dist="38100" dir="2700000" algn="tl">
                  <a:srgbClr val="000000">
                    <a:alpha val="43137"/>
                  </a:srgbClr>
                </a:outerShdw>
              </a:effectLst>
              <a:cs typeface="+mn-cs"/>
            </a:endParaRPr>
          </a:p>
        </p:txBody>
      </p:sp>
      <p:pic>
        <p:nvPicPr>
          <p:cNvPr id="53251" name="Picture 1"/>
          <p:cNvPicPr>
            <a:picLocks noChangeAspect="1" noChangeArrowheads="1"/>
          </p:cNvPicPr>
          <p:nvPr/>
        </p:nvPicPr>
        <p:blipFill>
          <a:blip r:embed="rId2" cstate="print"/>
          <a:srcRect/>
          <a:stretch>
            <a:fillRect/>
          </a:stretch>
        </p:blipFill>
        <p:spPr bwMode="auto">
          <a:xfrm>
            <a:off x="1371600" y="1752600"/>
            <a:ext cx="6413500" cy="4445000"/>
          </a:xfrm>
          <a:prstGeom prst="rect">
            <a:avLst/>
          </a:prstGeom>
          <a:noFill/>
          <a:ln w="9525">
            <a:noFill/>
            <a:miter lim="800000"/>
            <a:headEnd/>
            <a:tailEnd/>
          </a:ln>
        </p:spPr>
      </p:pic>
      <p:sp>
        <p:nvSpPr>
          <p:cNvPr id="4" name="Rectangle 3"/>
          <p:cNvSpPr/>
          <p:nvPr/>
        </p:nvSpPr>
        <p:spPr>
          <a:xfrm>
            <a:off x="762000" y="990600"/>
            <a:ext cx="7772400" cy="584775"/>
          </a:xfrm>
          <a:prstGeom prst="rect">
            <a:avLst/>
          </a:prstGeom>
        </p:spPr>
        <p:txBody>
          <a:bodyPr>
            <a:spAutoFit/>
          </a:bodyPr>
          <a:lstStyle/>
          <a:p>
            <a:pPr algn="ctr">
              <a:defRPr/>
            </a:pPr>
            <a:r>
              <a:rPr lang="en-US" sz="3200" b="1" dirty="0" err="1">
                <a:solidFill>
                  <a:srgbClr val="FFFF00"/>
                </a:solidFill>
                <a:effectLst>
                  <a:outerShdw blurRad="38100" dist="38100" dir="2700000" algn="tl">
                    <a:srgbClr val="000000">
                      <a:alpha val="43137"/>
                    </a:srgbClr>
                  </a:outerShdw>
                </a:effectLst>
                <a:cs typeface="+mn-cs"/>
              </a:rPr>
              <a:t>Wailea</a:t>
            </a:r>
            <a:r>
              <a:rPr lang="en-US" sz="3200" b="1" dirty="0">
                <a:solidFill>
                  <a:srgbClr val="FFFF00"/>
                </a:solidFill>
                <a:effectLst>
                  <a:outerShdw blurRad="38100" dist="38100" dir="2700000" algn="tl">
                    <a:srgbClr val="000000">
                      <a:alpha val="43137"/>
                    </a:srgbClr>
                  </a:outerShdw>
                </a:effectLst>
                <a:cs typeface="+mn-cs"/>
              </a:rPr>
              <a:t> </a:t>
            </a:r>
            <a:r>
              <a:rPr lang="en-US" sz="3200" b="1" dirty="0" smtClean="0">
                <a:solidFill>
                  <a:srgbClr val="FFFF00"/>
                </a:solidFill>
                <a:effectLst>
                  <a:outerShdw blurRad="38100" dist="38100" dir="2700000" algn="tl">
                    <a:srgbClr val="000000">
                      <a:alpha val="43137"/>
                    </a:srgbClr>
                  </a:outerShdw>
                </a:effectLst>
                <a:cs typeface="+mn-cs"/>
              </a:rPr>
              <a:t>670 &amp; </a:t>
            </a:r>
            <a:r>
              <a:rPr lang="en-US" sz="3200" b="1" dirty="0" err="1" smtClean="0">
                <a:solidFill>
                  <a:srgbClr val="FFFF00"/>
                </a:solidFill>
                <a:effectLst>
                  <a:outerShdw blurRad="38100" dist="38100" dir="2700000" algn="tl">
                    <a:srgbClr val="000000">
                      <a:alpha val="43137"/>
                    </a:srgbClr>
                  </a:outerShdw>
                </a:effectLst>
                <a:cs typeface="+mn-cs"/>
              </a:rPr>
              <a:t>Makena</a:t>
            </a:r>
            <a:r>
              <a:rPr lang="en-US" sz="3200" b="1" dirty="0" smtClean="0">
                <a:solidFill>
                  <a:srgbClr val="FFFF00"/>
                </a:solidFill>
                <a:effectLst>
                  <a:outerShdw blurRad="38100" dist="38100" dir="2700000" algn="tl">
                    <a:srgbClr val="000000">
                      <a:alpha val="43137"/>
                    </a:srgbClr>
                  </a:outerShdw>
                </a:effectLst>
                <a:cs typeface="+mn-cs"/>
              </a:rPr>
              <a:t> Resort Build-out</a:t>
            </a:r>
            <a:endParaRPr lang="en-US" sz="3200" b="1" dirty="0">
              <a:solidFill>
                <a:srgbClr val="FFFF00"/>
              </a:solidFill>
              <a:effectLst>
                <a:outerShdw blurRad="38100" dist="38100" dir="2700000" algn="tl">
                  <a:srgbClr val="000000">
                    <a:alpha val="43137"/>
                  </a:srgbClr>
                </a:outerShdw>
              </a:effectLst>
              <a:cs typeface="+mn-cs"/>
            </a:endParaRPr>
          </a:p>
        </p:txBody>
      </p:sp>
    </p:spTree>
  </p:cSld>
  <p:clrMapOvr>
    <a:masterClrMapping/>
  </p:clrMapOvr>
  <p:transition spd="slow" advTm="10000">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3283" name="Text Box 3"/>
          <p:cNvSpPr txBox="1">
            <a:spLocks noChangeArrowheads="1"/>
          </p:cNvSpPr>
          <p:nvPr/>
        </p:nvSpPr>
        <p:spPr bwMode="auto">
          <a:xfrm>
            <a:off x="0" y="1447800"/>
            <a:ext cx="9212263" cy="646331"/>
          </a:xfrm>
          <a:prstGeom prst="rect">
            <a:avLst/>
          </a:prstGeom>
          <a:noFill/>
          <a:ln w="9525">
            <a:noFill/>
            <a:miter lim="800000"/>
            <a:headEnd/>
            <a:tailEnd/>
          </a:ln>
        </p:spPr>
        <p:txBody>
          <a:bodyPr>
            <a:spAutoFit/>
          </a:bodyPr>
          <a:lstStyle/>
          <a:p>
            <a:pPr>
              <a:defRPr/>
            </a:pPr>
            <a:r>
              <a:rPr lang="en-US" sz="3600" b="1" dirty="0" smtClean="0">
                <a:solidFill>
                  <a:schemeClr val="folHlink"/>
                </a:solidFill>
                <a:effectLst>
                  <a:outerShdw blurRad="38100" dist="38100" dir="2700000" algn="tl">
                    <a:srgbClr val="000000">
                      <a:alpha val="43137"/>
                    </a:srgbClr>
                  </a:outerShdw>
                </a:effectLst>
              </a:rPr>
              <a:t>Do </a:t>
            </a:r>
            <a:r>
              <a:rPr lang="en-US" sz="3600" b="1" dirty="0">
                <a:solidFill>
                  <a:schemeClr val="folHlink"/>
                </a:solidFill>
                <a:effectLst>
                  <a:outerShdw blurRad="38100" dist="38100" dir="2700000" algn="tl">
                    <a:srgbClr val="000000">
                      <a:alpha val="43137"/>
                    </a:srgbClr>
                  </a:outerShdw>
                </a:effectLst>
              </a:rPr>
              <a:t>you prefer a </a:t>
            </a:r>
            <a:r>
              <a:rPr lang="en-US" sz="3600" b="1" dirty="0" smtClean="0">
                <a:solidFill>
                  <a:schemeClr val="folHlink"/>
                </a:solidFill>
                <a:effectLst>
                  <a:outerShdw blurRad="38100" dist="38100" dir="2700000" algn="tl">
                    <a:srgbClr val="000000">
                      <a:alpha val="43137"/>
                    </a:srgbClr>
                  </a:outerShdw>
                </a:effectLst>
              </a:rPr>
              <a:t>more </a:t>
            </a:r>
            <a:r>
              <a:rPr lang="en-US" sz="3600" b="1" dirty="0">
                <a:solidFill>
                  <a:schemeClr val="folHlink"/>
                </a:solidFill>
                <a:effectLst>
                  <a:outerShdw blurRad="38100" dist="38100" dir="2700000" algn="tl">
                    <a:srgbClr val="000000">
                      <a:alpha val="43137"/>
                    </a:srgbClr>
                  </a:outerShdw>
                </a:effectLst>
              </a:rPr>
              <a:t>sustainable </a:t>
            </a:r>
            <a:r>
              <a:rPr lang="en-US" sz="3600" b="1" dirty="0" smtClean="0">
                <a:solidFill>
                  <a:schemeClr val="folHlink"/>
                </a:solidFill>
                <a:effectLst>
                  <a:outerShdw blurRad="38100" dist="38100" dir="2700000" algn="tl">
                    <a:srgbClr val="000000">
                      <a:alpha val="43137"/>
                    </a:srgbClr>
                  </a:outerShdw>
                </a:effectLst>
              </a:rPr>
              <a:t>economy;</a:t>
            </a:r>
            <a:endParaRPr lang="en-US" sz="3200" b="1" dirty="0">
              <a:solidFill>
                <a:schemeClr val="folHlink"/>
              </a:solidFill>
            </a:endParaRPr>
          </a:p>
        </p:txBody>
      </p:sp>
      <p:sp>
        <p:nvSpPr>
          <p:cNvPr id="4" name="Rectangle 3"/>
          <p:cNvSpPr/>
          <p:nvPr/>
        </p:nvSpPr>
        <p:spPr>
          <a:xfrm>
            <a:off x="0" y="2667000"/>
            <a:ext cx="9144000" cy="1200329"/>
          </a:xfrm>
          <a:prstGeom prst="rect">
            <a:avLst/>
          </a:prstGeom>
        </p:spPr>
        <p:txBody>
          <a:bodyPr wrap="square">
            <a:spAutoFit/>
          </a:bodyPr>
          <a:lstStyle/>
          <a:p>
            <a:r>
              <a:rPr lang="en-US" sz="3600" b="1" dirty="0" smtClean="0">
                <a:solidFill>
                  <a:schemeClr val="folHlink"/>
                </a:solidFill>
                <a:effectLst>
                  <a:outerShdw blurRad="38100" dist="38100" dir="2700000" algn="tl">
                    <a:srgbClr val="000000">
                      <a:alpha val="43137"/>
                    </a:srgbClr>
                  </a:outerShdw>
                </a:effectLst>
              </a:rPr>
              <a:t>where Maui-produced goods replace many imports;</a:t>
            </a:r>
            <a:endParaRPr lang="en-US" sz="3600" dirty="0"/>
          </a:p>
        </p:txBody>
      </p:sp>
      <p:pic>
        <p:nvPicPr>
          <p:cNvPr id="5" name="Picture 2"/>
          <p:cNvPicPr>
            <a:picLocks noChangeAspect="1" noChangeArrowheads="1"/>
          </p:cNvPicPr>
          <p:nvPr/>
        </p:nvPicPr>
        <p:blipFill>
          <a:blip r:embed="rId4" cstate="print"/>
          <a:srcRect/>
          <a:stretch>
            <a:fillRect/>
          </a:stretch>
        </p:blipFill>
        <p:spPr bwMode="auto">
          <a:xfrm>
            <a:off x="2667000" y="3810000"/>
            <a:ext cx="3714750" cy="2777490"/>
          </a:xfrm>
          <a:prstGeom prst="rect">
            <a:avLst/>
          </a:prstGeom>
          <a:noFill/>
          <a:ln w="9525">
            <a:noFill/>
            <a:miter lim="800000"/>
            <a:headEnd/>
            <a:tailEnd/>
          </a:ln>
        </p:spPr>
      </p:pic>
      <p:sp>
        <p:nvSpPr>
          <p:cNvPr id="6" name="Text Box 4"/>
          <p:cNvSpPr txBox="1">
            <a:spLocks noChangeArrowheads="1"/>
          </p:cNvSpPr>
          <p:nvPr/>
        </p:nvSpPr>
        <p:spPr bwMode="auto">
          <a:xfrm>
            <a:off x="152400" y="152400"/>
            <a:ext cx="9144000" cy="701675"/>
          </a:xfrm>
          <a:prstGeom prst="rect">
            <a:avLst/>
          </a:prstGeom>
          <a:noFill/>
          <a:ln w="9525">
            <a:noFill/>
            <a:miter lim="800000"/>
            <a:headEnd/>
            <a:tailEnd/>
          </a:ln>
        </p:spPr>
        <p:txBody>
          <a:bodyPr>
            <a:spAutoFit/>
          </a:bodyPr>
          <a:lstStyle/>
          <a:p>
            <a:pPr algn="ctr"/>
            <a:r>
              <a:rPr lang="en-US" sz="4000" b="1" dirty="0" smtClean="0">
                <a:solidFill>
                  <a:schemeClr val="folHlink"/>
                </a:solidFill>
                <a:effectLst>
                  <a:outerShdw blurRad="38100" dist="38100" dir="2700000" algn="tl">
                    <a:srgbClr val="000000">
                      <a:alpha val="43137"/>
                    </a:srgbClr>
                  </a:outerShdw>
                </a:effectLst>
              </a:rPr>
              <a:t>Maui Nui’s </a:t>
            </a:r>
            <a:r>
              <a:rPr lang="en-US" sz="4000" b="1" dirty="0">
                <a:solidFill>
                  <a:schemeClr val="folHlink"/>
                </a:solidFill>
                <a:effectLst>
                  <a:outerShdw blurRad="38100" dist="38100" dir="2700000" algn="tl">
                    <a:srgbClr val="000000">
                      <a:alpha val="43137"/>
                    </a:srgbClr>
                  </a:outerShdw>
                </a:effectLst>
              </a:rPr>
              <a:t>“Tipping Points”? </a:t>
            </a:r>
          </a:p>
        </p:txBody>
      </p:sp>
    </p:spTree>
    <p:custDataLst>
      <p:tags r:id="rId1"/>
    </p:custDataLst>
  </p:cSld>
  <p:clrMapOvr>
    <a:masterClrMapping/>
  </p:clrMapOvr>
  <p:transition advTm="400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3283">
                                            <p:txEl>
                                              <p:pRg st="0" end="0"/>
                                            </p:txEl>
                                          </p:spTgt>
                                        </p:tgtEl>
                                        <p:attrNameLst>
                                          <p:attrName>style.visibility</p:attrName>
                                        </p:attrNameLst>
                                      </p:cBhvr>
                                      <p:to>
                                        <p:strVal val="visible"/>
                                      </p:to>
                                    </p:set>
                                    <p:anim calcmode="lin" valueType="num">
                                      <p:cBhvr>
                                        <p:cTn id="7" dur="500" fill="hold"/>
                                        <p:tgtEl>
                                          <p:spTgt spid="3532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32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328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build="allAtOnce"/>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1143000" y="1981200"/>
            <a:ext cx="7124700" cy="2605088"/>
          </a:xfrm>
          <a:prstGeom prst="rect">
            <a:avLst/>
          </a:prstGeom>
          <a:noFill/>
          <a:ln w="9525">
            <a:noFill/>
            <a:miter lim="800000"/>
            <a:headEnd/>
            <a:tailEnd/>
          </a:ln>
        </p:spPr>
      </p:pic>
      <p:sp>
        <p:nvSpPr>
          <p:cNvPr id="61443" name="Rectangle 2"/>
          <p:cNvSpPr>
            <a:spLocks noChangeArrowheads="1"/>
          </p:cNvSpPr>
          <p:nvPr/>
        </p:nvSpPr>
        <p:spPr bwMode="auto">
          <a:xfrm>
            <a:off x="1143000" y="1905000"/>
            <a:ext cx="3429000" cy="914400"/>
          </a:xfrm>
          <a:prstGeom prst="rect">
            <a:avLst/>
          </a:prstGeom>
          <a:solidFill>
            <a:srgbClr val="000080"/>
          </a:solidFill>
          <a:ln w="9525" algn="ctr">
            <a:noFill/>
            <a:round/>
            <a:headEnd/>
            <a:tailEnd/>
          </a:ln>
        </p:spPr>
        <p:txBody>
          <a:bodyPr/>
          <a:lstStyle/>
          <a:p>
            <a:r>
              <a:rPr lang="en-US" b="1">
                <a:solidFill>
                  <a:srgbClr val="FFFF00"/>
                </a:solidFill>
              </a:rPr>
              <a:t>New or Larger Pi’ilani Highway</a:t>
            </a:r>
          </a:p>
          <a:p>
            <a:r>
              <a:rPr lang="en-US" b="1">
                <a:solidFill>
                  <a:srgbClr val="FFFF00"/>
                </a:solidFill>
              </a:rPr>
              <a:t>Intersections</a:t>
            </a:r>
          </a:p>
        </p:txBody>
      </p:sp>
      <p:sp>
        <p:nvSpPr>
          <p:cNvPr id="61444" name="Rectangle 3"/>
          <p:cNvSpPr>
            <a:spLocks noChangeArrowheads="1"/>
          </p:cNvSpPr>
          <p:nvPr/>
        </p:nvSpPr>
        <p:spPr bwMode="auto">
          <a:xfrm>
            <a:off x="1066800" y="4267200"/>
            <a:ext cx="7696200" cy="990600"/>
          </a:xfrm>
          <a:prstGeom prst="rect">
            <a:avLst/>
          </a:prstGeom>
          <a:solidFill>
            <a:srgbClr val="000080"/>
          </a:solidFill>
          <a:ln w="9525" algn="ctr">
            <a:noFill/>
            <a:round/>
            <a:headEnd/>
            <a:tailEnd/>
          </a:ln>
        </p:spPr>
        <p:txBody>
          <a:bodyPr/>
          <a:lstStyle/>
          <a:p>
            <a:endParaRPr lang="en-US"/>
          </a:p>
        </p:txBody>
      </p:sp>
      <p:cxnSp>
        <p:nvCxnSpPr>
          <p:cNvPr id="6" name="Straight Arrow Connector 5"/>
          <p:cNvCxnSpPr/>
          <p:nvPr/>
        </p:nvCxnSpPr>
        <p:spPr bwMode="auto">
          <a:xfrm rot="5400000">
            <a:off x="457200" y="4343400"/>
            <a:ext cx="1371600" cy="4572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61446" name="Straight Arrow Connector 7"/>
          <p:cNvCxnSpPr>
            <a:cxnSpLocks noChangeShapeType="1"/>
          </p:cNvCxnSpPr>
          <p:nvPr/>
        </p:nvCxnSpPr>
        <p:spPr bwMode="auto">
          <a:xfrm>
            <a:off x="2895600" y="5410200"/>
            <a:ext cx="914400" cy="914400"/>
          </a:xfrm>
          <a:prstGeom prst="straightConnector1">
            <a:avLst/>
          </a:prstGeom>
          <a:noFill/>
          <a:ln w="9525" algn="ctr">
            <a:noFill/>
            <a:round/>
            <a:headEnd/>
            <a:tailEnd type="arrow" w="med" len="med"/>
          </a:ln>
        </p:spPr>
      </p:cxnSp>
      <p:cxnSp>
        <p:nvCxnSpPr>
          <p:cNvPr id="10" name="Straight Arrow Connector 9"/>
          <p:cNvCxnSpPr/>
          <p:nvPr/>
        </p:nvCxnSpPr>
        <p:spPr bwMode="auto">
          <a:xfrm rot="16200000" flipH="1">
            <a:off x="1371600" y="4343400"/>
            <a:ext cx="1600200" cy="762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12" name="Straight Arrow Connector 11"/>
          <p:cNvCxnSpPr/>
          <p:nvPr/>
        </p:nvCxnSpPr>
        <p:spPr bwMode="auto">
          <a:xfrm rot="16200000" flipH="1">
            <a:off x="1981200" y="3962400"/>
            <a:ext cx="1676400" cy="7620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61449" name="Straight Arrow Connector 13"/>
          <p:cNvCxnSpPr>
            <a:cxnSpLocks noChangeShapeType="1"/>
          </p:cNvCxnSpPr>
          <p:nvPr/>
        </p:nvCxnSpPr>
        <p:spPr bwMode="auto">
          <a:xfrm rot="16200000" flipH="1">
            <a:off x="2514600" y="3733800"/>
            <a:ext cx="1676400" cy="1066800"/>
          </a:xfrm>
          <a:prstGeom prst="straightConnector1">
            <a:avLst/>
          </a:prstGeom>
          <a:noFill/>
          <a:ln w="9525" algn="ctr">
            <a:noFill/>
            <a:round/>
            <a:headEnd/>
            <a:tailEnd type="arrow" w="med" len="med"/>
          </a:ln>
        </p:spPr>
      </p:cxnSp>
      <p:cxnSp>
        <p:nvCxnSpPr>
          <p:cNvPr id="16" name="Straight Arrow Connector 15"/>
          <p:cNvCxnSpPr/>
          <p:nvPr/>
        </p:nvCxnSpPr>
        <p:spPr bwMode="auto">
          <a:xfrm rot="16200000" flipH="1">
            <a:off x="2705100" y="3695700"/>
            <a:ext cx="1905000" cy="10668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23" name="Straight Arrow Connector 22"/>
          <p:cNvCxnSpPr/>
          <p:nvPr/>
        </p:nvCxnSpPr>
        <p:spPr bwMode="auto">
          <a:xfrm rot="16200000" flipH="1">
            <a:off x="2667000" y="3581400"/>
            <a:ext cx="1676400" cy="13716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25" name="Straight Arrow Connector 24"/>
          <p:cNvCxnSpPr/>
          <p:nvPr/>
        </p:nvCxnSpPr>
        <p:spPr bwMode="auto">
          <a:xfrm rot="16200000" flipH="1">
            <a:off x="2933700" y="3924300"/>
            <a:ext cx="1828800" cy="5334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27" name="Straight Arrow Connector 26"/>
          <p:cNvCxnSpPr>
            <a:endCxn id="61444" idx="2"/>
          </p:cNvCxnSpPr>
          <p:nvPr/>
        </p:nvCxnSpPr>
        <p:spPr bwMode="auto">
          <a:xfrm rot="16200000" flipH="1">
            <a:off x="3371850" y="3714750"/>
            <a:ext cx="2133600" cy="9525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29" name="Straight Arrow Connector 28"/>
          <p:cNvCxnSpPr/>
          <p:nvPr/>
        </p:nvCxnSpPr>
        <p:spPr bwMode="auto">
          <a:xfrm rot="5400000">
            <a:off x="4724400" y="3581400"/>
            <a:ext cx="2819400" cy="2286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cxnSp>
        <p:nvCxnSpPr>
          <p:cNvPr id="31" name="Straight Arrow Connector 30"/>
          <p:cNvCxnSpPr/>
          <p:nvPr/>
        </p:nvCxnSpPr>
        <p:spPr bwMode="auto">
          <a:xfrm rot="16200000" flipH="1">
            <a:off x="6210300" y="3771900"/>
            <a:ext cx="2362200" cy="457200"/>
          </a:xfrm>
          <a:prstGeom prst="straightConnector1">
            <a:avLst/>
          </a:prstGeom>
          <a:ln>
            <a:headEnd type="none" w="med" len="med"/>
            <a:tailEnd type="arrow"/>
          </a:ln>
        </p:spPr>
        <p:style>
          <a:lnRef idx="3">
            <a:schemeClr val="accent6"/>
          </a:lnRef>
          <a:fillRef idx="0">
            <a:schemeClr val="accent6"/>
          </a:fillRef>
          <a:effectRef idx="2">
            <a:schemeClr val="accent6"/>
          </a:effectRef>
          <a:fontRef idx="minor">
            <a:schemeClr val="tx1"/>
          </a:fontRef>
        </p:style>
      </p:cxnSp>
      <p:sp>
        <p:nvSpPr>
          <p:cNvPr id="61456" name="TextBox 31"/>
          <p:cNvSpPr txBox="1">
            <a:spLocks noChangeArrowheads="1"/>
          </p:cNvSpPr>
          <p:nvPr/>
        </p:nvSpPr>
        <p:spPr bwMode="auto">
          <a:xfrm>
            <a:off x="457200" y="5562600"/>
            <a:ext cx="7937500" cy="923925"/>
          </a:xfrm>
          <a:prstGeom prst="rect">
            <a:avLst/>
          </a:prstGeom>
          <a:noFill/>
          <a:ln w="9525">
            <a:noFill/>
            <a:miter lim="800000"/>
            <a:headEnd/>
            <a:tailEnd/>
          </a:ln>
        </p:spPr>
        <p:txBody>
          <a:bodyPr wrap="none">
            <a:spAutoFit/>
          </a:bodyPr>
          <a:lstStyle/>
          <a:p>
            <a:r>
              <a:rPr lang="en-US" b="1" dirty="0">
                <a:solidFill>
                  <a:srgbClr val="FFFF00"/>
                </a:solidFill>
              </a:rPr>
              <a:t>A &amp; B          New Malls    High School  R&amp; T    </a:t>
            </a:r>
            <a:r>
              <a:rPr lang="en-US" b="1" dirty="0" err="1">
                <a:solidFill>
                  <a:srgbClr val="FFFF00"/>
                </a:solidFill>
              </a:rPr>
              <a:t>Kihei</a:t>
            </a:r>
            <a:r>
              <a:rPr lang="en-US" b="1" dirty="0">
                <a:solidFill>
                  <a:srgbClr val="FFFF00"/>
                </a:solidFill>
              </a:rPr>
              <a:t>      </a:t>
            </a:r>
            <a:r>
              <a:rPr lang="en-US" b="1" dirty="0" err="1">
                <a:solidFill>
                  <a:srgbClr val="FFFF00"/>
                </a:solidFill>
              </a:rPr>
              <a:t>Wailea</a:t>
            </a:r>
            <a:r>
              <a:rPr lang="en-US" b="1" dirty="0">
                <a:solidFill>
                  <a:srgbClr val="FFFF00"/>
                </a:solidFill>
              </a:rPr>
              <a:t>              </a:t>
            </a:r>
            <a:r>
              <a:rPr lang="en-US" b="1" dirty="0" err="1">
                <a:solidFill>
                  <a:srgbClr val="FFFF00"/>
                </a:solidFill>
              </a:rPr>
              <a:t>Makena</a:t>
            </a:r>
            <a:endParaRPr lang="en-US" b="1" dirty="0">
              <a:solidFill>
                <a:srgbClr val="FFFF00"/>
              </a:solidFill>
            </a:endParaRPr>
          </a:p>
          <a:p>
            <a:r>
              <a:rPr lang="en-US" b="1" dirty="0">
                <a:solidFill>
                  <a:srgbClr val="FFFF00"/>
                </a:solidFill>
              </a:rPr>
              <a:t>                                                                  Park     Police       670                  </a:t>
            </a:r>
            <a:r>
              <a:rPr lang="en-US" b="1" dirty="0" err="1">
                <a:solidFill>
                  <a:srgbClr val="FFFF00"/>
                </a:solidFill>
              </a:rPr>
              <a:t>Buildout</a:t>
            </a:r>
            <a:endParaRPr lang="en-US" b="1" dirty="0">
              <a:solidFill>
                <a:srgbClr val="FFFF00"/>
              </a:solidFill>
            </a:endParaRPr>
          </a:p>
          <a:p>
            <a:r>
              <a:rPr lang="en-US" b="1" dirty="0">
                <a:solidFill>
                  <a:srgbClr val="FFFF00"/>
                </a:solidFill>
              </a:rPr>
              <a:t>                                                                              Station</a:t>
            </a:r>
          </a:p>
        </p:txBody>
      </p:sp>
      <p:sp>
        <p:nvSpPr>
          <p:cNvPr id="33" name="Rectangle 32"/>
          <p:cNvSpPr/>
          <p:nvPr/>
        </p:nvSpPr>
        <p:spPr>
          <a:xfrm>
            <a:off x="1774825" y="381000"/>
            <a:ext cx="5702300" cy="708025"/>
          </a:xfrm>
          <a:prstGeom prst="rect">
            <a:avLst/>
          </a:prstGeom>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South Maui Road Effects</a:t>
            </a:r>
          </a:p>
        </p:txBody>
      </p:sp>
    </p:spTree>
  </p:cSld>
  <p:clrMapOvr>
    <a:masterClrMapping/>
  </p:clrMapOvr>
  <p:transition spd="med" advTm="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1500"/>
                                  </p:stCondLst>
                                  <p:childTnLst>
                                    <p:set>
                                      <p:cBhvr>
                                        <p:cTn id="6" dur="1" fill="hold">
                                          <p:stCondLst>
                                            <p:cond delay="0"/>
                                          </p:stCondLst>
                                        </p:cTn>
                                        <p:tgtEl>
                                          <p:spTgt spid="61456"/>
                                        </p:tgtEl>
                                        <p:attrNameLst>
                                          <p:attrName>style.visibility</p:attrName>
                                        </p:attrNameLst>
                                      </p:cBhvr>
                                      <p:to>
                                        <p:strVal val="visible"/>
                                      </p:to>
                                    </p:set>
                                    <p:animEffect transition="in" filter="blinds(horizontal)">
                                      <p:cBhvr>
                                        <p:cTn id="7" dur="1000"/>
                                        <p:tgtEl>
                                          <p:spTgt spid="61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2" cstate="print"/>
          <a:srcRect/>
          <a:stretch>
            <a:fillRect/>
          </a:stretch>
        </p:blipFill>
        <p:spPr bwMode="auto">
          <a:xfrm>
            <a:off x="1371600" y="1295400"/>
            <a:ext cx="7010400" cy="4702175"/>
          </a:xfrm>
          <a:prstGeom prst="rect">
            <a:avLst/>
          </a:prstGeom>
          <a:noFill/>
          <a:ln w="9525">
            <a:noFill/>
            <a:miter lim="800000"/>
            <a:headEnd/>
            <a:tailEnd/>
          </a:ln>
        </p:spPr>
      </p:pic>
      <p:sp>
        <p:nvSpPr>
          <p:cNvPr id="3" name="Rectangle 2"/>
          <p:cNvSpPr/>
          <p:nvPr/>
        </p:nvSpPr>
        <p:spPr>
          <a:xfrm>
            <a:off x="1774825" y="381000"/>
            <a:ext cx="5702300" cy="708025"/>
          </a:xfrm>
          <a:prstGeom prst="rect">
            <a:avLst/>
          </a:prstGeom>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South Maui Road Effects</a:t>
            </a:r>
          </a:p>
        </p:txBody>
      </p:sp>
      <p:sp>
        <p:nvSpPr>
          <p:cNvPr id="5" name="Dodecagon 4"/>
          <p:cNvSpPr/>
          <p:nvPr/>
        </p:nvSpPr>
        <p:spPr bwMode="auto">
          <a:xfrm>
            <a:off x="2209800" y="3733800"/>
            <a:ext cx="914400" cy="1143000"/>
          </a:xfrm>
          <a:prstGeom prst="dodecagon">
            <a:avLst/>
          </a:prstGeom>
          <a:solidFill>
            <a:srgbClr val="FFFF99">
              <a:alpha val="45000"/>
            </a:srgbClr>
          </a:solidFill>
          <a:ln w="3175" cap="flat" cmpd="sng" algn="ctr">
            <a:solidFill>
              <a:schemeClr val="tx1"/>
            </a:solidFill>
            <a:prstDash val="solid"/>
            <a:round/>
            <a:headEnd type="none" w="med" len="med"/>
            <a:tailEnd type="none" w="med" len="med"/>
          </a:ln>
          <a:effectLst/>
        </p:spPr>
        <p:txBody>
          <a:bodyPr/>
          <a:lstStyle/>
          <a:p>
            <a:pPr>
              <a:defRPr/>
            </a:pPr>
            <a:endParaRPr lang="en-US"/>
          </a:p>
        </p:txBody>
      </p:sp>
      <p:sp>
        <p:nvSpPr>
          <p:cNvPr id="6" name="Dodecagon 5"/>
          <p:cNvSpPr/>
          <p:nvPr/>
        </p:nvSpPr>
        <p:spPr bwMode="auto">
          <a:xfrm>
            <a:off x="1447800" y="2819400"/>
            <a:ext cx="914400" cy="838200"/>
          </a:xfrm>
          <a:prstGeom prst="dodecagon">
            <a:avLst/>
          </a:prstGeom>
          <a:solidFill>
            <a:srgbClr val="FFFF99">
              <a:alpha val="45000"/>
            </a:srgbClr>
          </a:solidFill>
          <a:ln w="3175" cap="flat" cmpd="sng" algn="ctr">
            <a:solidFill>
              <a:schemeClr val="tx1"/>
            </a:solidFill>
            <a:prstDash val="solid"/>
            <a:round/>
            <a:headEnd type="none" w="med" len="med"/>
            <a:tailEnd type="none" w="med" len="med"/>
          </a:ln>
          <a:effectLst/>
        </p:spPr>
        <p:txBody>
          <a:bodyPr/>
          <a:lstStyle/>
          <a:p>
            <a:pPr>
              <a:defRPr/>
            </a:pPr>
            <a:endParaRPr lang="en-US"/>
          </a:p>
        </p:txBody>
      </p:sp>
    </p:spTree>
  </p:cSld>
  <p:clrMapOvr>
    <a:masterClrMapping/>
  </p:clrMapOvr>
  <p:transition spd="med" advTm="8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2" cstate="print"/>
          <a:srcRect/>
          <a:stretch>
            <a:fillRect/>
          </a:stretch>
        </p:blipFill>
        <p:spPr bwMode="auto">
          <a:xfrm>
            <a:off x="1447800" y="1447800"/>
            <a:ext cx="6896100" cy="4114800"/>
          </a:xfrm>
          <a:prstGeom prst="rect">
            <a:avLst/>
          </a:prstGeom>
          <a:noFill/>
          <a:ln w="9525">
            <a:noFill/>
            <a:miter lim="800000"/>
            <a:headEnd/>
            <a:tailEnd/>
          </a:ln>
        </p:spPr>
      </p:pic>
      <p:sp>
        <p:nvSpPr>
          <p:cNvPr id="63491" name="Rectangle 2"/>
          <p:cNvSpPr>
            <a:spLocks noChangeArrowheads="1"/>
          </p:cNvSpPr>
          <p:nvPr/>
        </p:nvSpPr>
        <p:spPr bwMode="auto">
          <a:xfrm>
            <a:off x="1371600" y="5105400"/>
            <a:ext cx="7391400" cy="685800"/>
          </a:xfrm>
          <a:prstGeom prst="rect">
            <a:avLst/>
          </a:prstGeom>
          <a:solidFill>
            <a:srgbClr val="000080"/>
          </a:solidFill>
          <a:ln w="9525" algn="ctr">
            <a:noFill/>
            <a:round/>
            <a:headEnd/>
            <a:tailEnd/>
          </a:ln>
        </p:spPr>
        <p:txBody>
          <a:bodyPr/>
          <a:lstStyle/>
          <a:p>
            <a:pPr algn="ctr"/>
            <a:endParaRPr lang="en-US" b="1">
              <a:solidFill>
                <a:srgbClr val="FFFF00"/>
              </a:solidFill>
            </a:endParaRPr>
          </a:p>
          <a:p>
            <a:pPr algn="ctr"/>
            <a:r>
              <a:rPr lang="en-US" b="1">
                <a:solidFill>
                  <a:srgbClr val="FFFF00"/>
                </a:solidFill>
              </a:rPr>
              <a:t>R &amp; T Park Region Pi’ilani Road Mauka Road Projections</a:t>
            </a:r>
          </a:p>
        </p:txBody>
      </p:sp>
      <p:sp>
        <p:nvSpPr>
          <p:cNvPr id="4" name="Rectangle 3"/>
          <p:cNvSpPr/>
          <p:nvPr/>
        </p:nvSpPr>
        <p:spPr>
          <a:xfrm>
            <a:off x="1774825" y="381000"/>
            <a:ext cx="5702300" cy="708025"/>
          </a:xfrm>
          <a:prstGeom prst="rect">
            <a:avLst/>
          </a:prstGeom>
        </p:spPr>
        <p:txBody>
          <a:bodyPr wrap="none">
            <a:spAutoFit/>
          </a:bodyPr>
          <a:lstStyle/>
          <a:p>
            <a:pPr algn="ctr">
              <a:defRPr/>
            </a:pPr>
            <a:r>
              <a:rPr lang="en-US" sz="4000" b="1" dirty="0">
                <a:solidFill>
                  <a:srgbClr val="FFFF00"/>
                </a:solidFill>
                <a:effectLst>
                  <a:outerShdw blurRad="38100" dist="38100" dir="2700000" algn="tl">
                    <a:srgbClr val="000000">
                      <a:alpha val="43137"/>
                    </a:srgbClr>
                  </a:outerShdw>
                </a:effectLst>
                <a:cs typeface="+mn-cs"/>
              </a:rPr>
              <a:t>South Maui Road Effects</a:t>
            </a:r>
          </a:p>
        </p:txBody>
      </p:sp>
    </p:spTree>
  </p:cSld>
  <p:clrMapOvr>
    <a:masterClrMapping/>
  </p:clrMapOvr>
  <p:transition spd="med" advTm="8000">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DSC00721R"/>
          <p:cNvPicPr>
            <a:picLocks noChangeAspect="1" noChangeArrowheads="1"/>
          </p:cNvPicPr>
          <p:nvPr/>
        </p:nvPicPr>
        <p:blipFill>
          <a:blip r:embed="rId3" cstate="print"/>
          <a:srcRect/>
          <a:stretch>
            <a:fillRect/>
          </a:stretch>
        </p:blipFill>
        <p:spPr bwMode="auto">
          <a:xfrm>
            <a:off x="533400" y="2819400"/>
            <a:ext cx="4162425" cy="2568575"/>
          </a:xfrm>
          <a:prstGeom prst="rect">
            <a:avLst/>
          </a:prstGeom>
          <a:noFill/>
          <a:ln w="9525">
            <a:noFill/>
            <a:miter lim="800000"/>
            <a:headEnd/>
            <a:tailEnd/>
          </a:ln>
        </p:spPr>
      </p:pic>
      <p:sp>
        <p:nvSpPr>
          <p:cNvPr id="80899" name="Rectangle 3"/>
          <p:cNvSpPr>
            <a:spLocks noChangeArrowheads="1"/>
          </p:cNvSpPr>
          <p:nvPr/>
        </p:nvSpPr>
        <p:spPr bwMode="auto">
          <a:xfrm>
            <a:off x="0" y="1143000"/>
            <a:ext cx="9144000" cy="609600"/>
          </a:xfrm>
          <a:prstGeom prst="rect">
            <a:avLst/>
          </a:prstGeom>
          <a:solidFill>
            <a:srgbClr val="000080"/>
          </a:solidFill>
          <a:ln w="9525" algn="ctr">
            <a:noFill/>
            <a:miter lim="800000"/>
            <a:headEnd/>
            <a:tailEnd/>
          </a:ln>
        </p:spPr>
        <p:txBody>
          <a:bodyPr wrap="none" anchor="ctr"/>
          <a:lstStyle/>
          <a:p>
            <a:pPr algn="ctr"/>
            <a:endParaRPr lang="en-US" sz="2800" b="1" dirty="0">
              <a:solidFill>
                <a:schemeClr val="folHlink"/>
              </a:solidFill>
            </a:endParaRPr>
          </a:p>
        </p:txBody>
      </p:sp>
      <p:pic>
        <p:nvPicPr>
          <p:cNvPr id="321540" name="Picture 4" descr="dscn0026"/>
          <p:cNvPicPr>
            <a:picLocks noChangeAspect="1" noChangeArrowheads="1"/>
          </p:cNvPicPr>
          <p:nvPr/>
        </p:nvPicPr>
        <p:blipFill>
          <a:blip r:embed="rId4" cstate="print"/>
          <a:srcRect/>
          <a:stretch>
            <a:fillRect/>
          </a:stretch>
        </p:blipFill>
        <p:spPr bwMode="auto">
          <a:xfrm>
            <a:off x="5486400" y="2819400"/>
            <a:ext cx="3429000" cy="2571750"/>
          </a:xfrm>
          <a:prstGeom prst="rect">
            <a:avLst/>
          </a:prstGeom>
          <a:noFill/>
          <a:ln w="9525">
            <a:noFill/>
            <a:miter lim="800000"/>
            <a:headEnd/>
            <a:tailEnd/>
          </a:ln>
        </p:spPr>
      </p:pic>
      <p:sp>
        <p:nvSpPr>
          <p:cNvPr id="321541" name="Rectangle 5"/>
          <p:cNvSpPr>
            <a:spLocks noChangeArrowheads="1"/>
          </p:cNvSpPr>
          <p:nvPr/>
        </p:nvSpPr>
        <p:spPr bwMode="auto">
          <a:xfrm>
            <a:off x="0" y="921653"/>
            <a:ext cx="9144000" cy="1815882"/>
          </a:xfrm>
          <a:prstGeom prst="rect">
            <a:avLst/>
          </a:prstGeom>
          <a:noFill/>
          <a:ln w="9525" algn="ctr">
            <a:noFill/>
            <a:miter lim="800000"/>
            <a:headEnd/>
            <a:tailEnd/>
          </a:ln>
        </p:spPr>
        <p:txBody>
          <a:bodyPr anchor="ctr">
            <a:spAutoFit/>
          </a:bodyPr>
          <a:lstStyle/>
          <a:p>
            <a:r>
              <a:rPr lang="en-US" sz="2800" b="1" dirty="0" smtClean="0">
                <a:solidFill>
                  <a:schemeClr val="folHlink"/>
                </a:solidFill>
              </a:rPr>
              <a:t>Insist that concurrency planning—a requirement </a:t>
            </a:r>
            <a:r>
              <a:rPr lang="en-US" sz="2800" b="1" dirty="0">
                <a:solidFill>
                  <a:schemeClr val="folHlink"/>
                </a:solidFill>
              </a:rPr>
              <a:t>that infrastructure must be planned and funded before development can be approved and/or built.</a:t>
            </a:r>
          </a:p>
          <a:p>
            <a:endParaRPr lang="en-US" sz="2800" b="1" dirty="0">
              <a:solidFill>
                <a:schemeClr val="folHlink"/>
              </a:solidFill>
            </a:endParaRPr>
          </a:p>
        </p:txBody>
      </p:sp>
      <p:sp>
        <p:nvSpPr>
          <p:cNvPr id="321542" name="Rectangle 6"/>
          <p:cNvSpPr>
            <a:spLocks noChangeArrowheads="1"/>
          </p:cNvSpPr>
          <p:nvPr/>
        </p:nvSpPr>
        <p:spPr bwMode="auto">
          <a:xfrm>
            <a:off x="0" y="5484812"/>
            <a:ext cx="9144000" cy="1373188"/>
          </a:xfrm>
          <a:prstGeom prst="rect">
            <a:avLst/>
          </a:prstGeom>
          <a:noFill/>
          <a:ln w="9525" algn="ctr">
            <a:noFill/>
            <a:miter lim="800000"/>
            <a:headEnd/>
            <a:tailEnd/>
          </a:ln>
        </p:spPr>
        <p:txBody>
          <a:bodyPr anchor="ctr">
            <a:spAutoFit/>
          </a:bodyPr>
          <a:lstStyle/>
          <a:p>
            <a:r>
              <a:rPr lang="en-US" sz="2800" b="1" dirty="0">
                <a:solidFill>
                  <a:schemeClr val="folHlink"/>
                </a:solidFill>
              </a:rPr>
              <a:t>But, where is the accountability that assures that these pre-conditions are met?</a:t>
            </a:r>
          </a:p>
          <a:p>
            <a:pPr algn="ctr"/>
            <a:endParaRPr lang="en-US" sz="2800" b="1" dirty="0">
              <a:solidFill>
                <a:schemeClr val="folHlink"/>
              </a:solidFill>
            </a:endParaRPr>
          </a:p>
        </p:txBody>
      </p:sp>
      <p:sp>
        <p:nvSpPr>
          <p:cNvPr id="7" name="TextBox 6"/>
          <p:cNvSpPr txBox="1"/>
          <p:nvPr/>
        </p:nvSpPr>
        <p:spPr>
          <a:xfrm>
            <a:off x="0" y="228600"/>
            <a:ext cx="9144000" cy="707886"/>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rPr>
              <a:t>What Can Concerned Citizens Do?</a:t>
            </a:r>
            <a:endParaRPr lang="en-US" sz="4000" b="1" dirty="0">
              <a:solidFill>
                <a:srgbClr val="FFFF00"/>
              </a:solidFill>
              <a:effectLst>
                <a:outerShdw blurRad="38100" dist="38100" dir="2700000" algn="tl">
                  <a:srgbClr val="000000">
                    <a:alpha val="43137"/>
                  </a:srgbClr>
                </a:outerShdw>
              </a:effectLst>
            </a:endParaRPr>
          </a:p>
        </p:txBody>
      </p:sp>
    </p:spTree>
  </p:cSld>
  <p:clrMapOvr>
    <a:masterClrMapping/>
  </p:clrMapOvr>
  <p:transition spd="med" advTm="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1500"/>
                                  </p:stCondLst>
                                  <p:childTnLst>
                                    <p:set>
                                      <p:cBhvr>
                                        <p:cTn id="6" dur="1" fill="hold">
                                          <p:stCondLst>
                                            <p:cond delay="0"/>
                                          </p:stCondLst>
                                        </p:cTn>
                                        <p:tgtEl>
                                          <p:spTgt spid="321541"/>
                                        </p:tgtEl>
                                        <p:attrNameLst>
                                          <p:attrName>style.visibility</p:attrName>
                                        </p:attrNameLst>
                                      </p:cBhvr>
                                      <p:to>
                                        <p:strVal val="visible"/>
                                      </p:to>
                                    </p:set>
                                    <p:anim calcmode="lin" valueType="num">
                                      <p:cBhvr>
                                        <p:cTn id="7" dur="2000" fill="hold"/>
                                        <p:tgtEl>
                                          <p:spTgt spid="321541"/>
                                        </p:tgtEl>
                                        <p:attrNameLst>
                                          <p:attrName>ppt_w</p:attrName>
                                        </p:attrNameLst>
                                      </p:cBhvr>
                                      <p:tavLst>
                                        <p:tav tm="0">
                                          <p:val>
                                            <p:fltVal val="0"/>
                                          </p:val>
                                        </p:tav>
                                        <p:tav tm="100000">
                                          <p:val>
                                            <p:strVal val="#ppt_w"/>
                                          </p:val>
                                        </p:tav>
                                      </p:tavLst>
                                    </p:anim>
                                    <p:anim calcmode="lin" valueType="num">
                                      <p:cBhvr>
                                        <p:cTn id="8" dur="2000" fill="hold"/>
                                        <p:tgtEl>
                                          <p:spTgt spid="321541"/>
                                        </p:tgtEl>
                                        <p:attrNameLst>
                                          <p:attrName>ppt_h</p:attrName>
                                        </p:attrNameLst>
                                      </p:cBhvr>
                                      <p:tavLst>
                                        <p:tav tm="0">
                                          <p:val>
                                            <p:fltVal val="0"/>
                                          </p:val>
                                        </p:tav>
                                        <p:tav tm="100000">
                                          <p:val>
                                            <p:strVal val="#ppt_h"/>
                                          </p:val>
                                        </p:tav>
                                      </p:tavLst>
                                    </p:anim>
                                    <p:animEffect transition="in" filter="fade">
                                      <p:cBhvr>
                                        <p:cTn id="9" dur="2000"/>
                                        <p:tgtEl>
                                          <p:spTgt spid="321541"/>
                                        </p:tgtEl>
                                      </p:cBhvr>
                                    </p:animEffect>
                                  </p:childTnLst>
                                </p:cTn>
                              </p:par>
                            </p:childTnLst>
                          </p:cTn>
                        </p:par>
                        <p:par>
                          <p:cTn id="10" fill="hold">
                            <p:stCondLst>
                              <p:cond delay="3500"/>
                            </p:stCondLst>
                            <p:childTnLst>
                              <p:par>
                                <p:cTn id="11" presetID="1" presetClass="entr" presetSubtype="0" fill="hold" nodeType="afterEffect">
                                  <p:stCondLst>
                                    <p:cond delay="1500"/>
                                  </p:stCondLst>
                                  <p:childTnLst>
                                    <p:set>
                                      <p:cBhvr>
                                        <p:cTn id="12" dur="1" fill="hold">
                                          <p:stCondLst>
                                            <p:cond delay="0"/>
                                          </p:stCondLst>
                                        </p:cTn>
                                        <p:tgtEl>
                                          <p:spTgt spid="321538"/>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nodeType="afterEffect">
                                  <p:stCondLst>
                                    <p:cond delay="0"/>
                                  </p:stCondLst>
                                  <p:childTnLst>
                                    <p:set>
                                      <p:cBhvr>
                                        <p:cTn id="15" dur="1" fill="hold">
                                          <p:stCondLst>
                                            <p:cond delay="0"/>
                                          </p:stCondLst>
                                        </p:cTn>
                                        <p:tgtEl>
                                          <p:spTgt spid="321540"/>
                                        </p:tgtEl>
                                        <p:attrNameLst>
                                          <p:attrName>style.visibility</p:attrName>
                                        </p:attrNameLst>
                                      </p:cBhvr>
                                      <p:to>
                                        <p:strVal val="visible"/>
                                      </p:to>
                                    </p:set>
                                  </p:childTnLst>
                                </p:cTn>
                              </p:par>
                            </p:childTnLst>
                          </p:cTn>
                        </p:par>
                        <p:par>
                          <p:cTn id="16" fill="hold">
                            <p:stCondLst>
                              <p:cond delay="5000"/>
                            </p:stCondLst>
                            <p:childTnLst>
                              <p:par>
                                <p:cTn id="17" presetID="53" presetClass="entr" presetSubtype="0" fill="hold" grpId="0" nodeType="afterEffect">
                                  <p:stCondLst>
                                    <p:cond delay="1500"/>
                                  </p:stCondLst>
                                  <p:childTnLst>
                                    <p:set>
                                      <p:cBhvr>
                                        <p:cTn id="18" dur="1" fill="hold">
                                          <p:stCondLst>
                                            <p:cond delay="0"/>
                                          </p:stCondLst>
                                        </p:cTn>
                                        <p:tgtEl>
                                          <p:spTgt spid="321542"/>
                                        </p:tgtEl>
                                        <p:attrNameLst>
                                          <p:attrName>style.visibility</p:attrName>
                                        </p:attrNameLst>
                                      </p:cBhvr>
                                      <p:to>
                                        <p:strVal val="visible"/>
                                      </p:to>
                                    </p:set>
                                    <p:anim calcmode="lin" valueType="num">
                                      <p:cBhvr>
                                        <p:cTn id="19" dur="1000" fill="hold"/>
                                        <p:tgtEl>
                                          <p:spTgt spid="321542"/>
                                        </p:tgtEl>
                                        <p:attrNameLst>
                                          <p:attrName>ppt_w</p:attrName>
                                        </p:attrNameLst>
                                      </p:cBhvr>
                                      <p:tavLst>
                                        <p:tav tm="0">
                                          <p:val>
                                            <p:fltVal val="0"/>
                                          </p:val>
                                        </p:tav>
                                        <p:tav tm="100000">
                                          <p:val>
                                            <p:strVal val="#ppt_w"/>
                                          </p:val>
                                        </p:tav>
                                      </p:tavLst>
                                    </p:anim>
                                    <p:anim calcmode="lin" valueType="num">
                                      <p:cBhvr>
                                        <p:cTn id="20" dur="1000" fill="hold"/>
                                        <p:tgtEl>
                                          <p:spTgt spid="321542"/>
                                        </p:tgtEl>
                                        <p:attrNameLst>
                                          <p:attrName>ppt_h</p:attrName>
                                        </p:attrNameLst>
                                      </p:cBhvr>
                                      <p:tavLst>
                                        <p:tav tm="0">
                                          <p:val>
                                            <p:fltVal val="0"/>
                                          </p:val>
                                        </p:tav>
                                        <p:tav tm="100000">
                                          <p:val>
                                            <p:strVal val="#ppt_h"/>
                                          </p:val>
                                        </p:tav>
                                      </p:tavLst>
                                    </p:anim>
                                    <p:animEffect transition="in" filter="fade">
                                      <p:cBhvr>
                                        <p:cTn id="21" dur="1000"/>
                                        <p:tgtEl>
                                          <p:spTgt spid="321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41" grpId="0"/>
      <p:bldP spid="321542"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0" y="228600"/>
            <a:ext cx="9144000" cy="1323439"/>
          </a:xfrm>
          <a:prstGeom prst="rect">
            <a:avLst/>
          </a:prstGeom>
          <a:noFill/>
          <a:ln w="9525">
            <a:noFill/>
            <a:miter lim="800000"/>
            <a:headEnd/>
            <a:tailEnd/>
          </a:ln>
        </p:spPr>
        <p:txBody>
          <a:bodyPr>
            <a:spAutoFit/>
          </a:bodyPr>
          <a:lstStyle/>
          <a:p>
            <a:pPr algn="ctr"/>
            <a:r>
              <a:rPr lang="en-US" sz="4000" b="1" dirty="0" smtClean="0">
                <a:solidFill>
                  <a:schemeClr val="folHlink"/>
                </a:solidFill>
              </a:rPr>
              <a:t>Which Brings Us Back To The Question of Maui Nui’s </a:t>
            </a:r>
            <a:r>
              <a:rPr lang="en-US" sz="4000" b="1" dirty="0">
                <a:solidFill>
                  <a:schemeClr val="folHlink"/>
                </a:solidFill>
              </a:rPr>
              <a:t>“Tipping Point”? </a:t>
            </a:r>
          </a:p>
        </p:txBody>
      </p:sp>
      <p:sp>
        <p:nvSpPr>
          <p:cNvPr id="451587" name="Text Box 3"/>
          <p:cNvSpPr txBox="1">
            <a:spLocks noChangeArrowheads="1"/>
          </p:cNvSpPr>
          <p:nvPr/>
        </p:nvSpPr>
        <p:spPr bwMode="auto">
          <a:xfrm>
            <a:off x="-68263" y="2971800"/>
            <a:ext cx="9212263" cy="4585871"/>
          </a:xfrm>
          <a:prstGeom prst="rect">
            <a:avLst/>
          </a:prstGeom>
          <a:noFill/>
          <a:ln w="9525">
            <a:noFill/>
            <a:miter lim="800000"/>
            <a:headEnd/>
            <a:tailEnd/>
          </a:ln>
        </p:spPr>
        <p:txBody>
          <a:bodyPr>
            <a:spAutoFit/>
          </a:bodyPr>
          <a:lstStyle/>
          <a:p>
            <a:pPr algn="ctr"/>
            <a:r>
              <a:rPr lang="en-US" sz="2800" b="1" dirty="0">
                <a:solidFill>
                  <a:schemeClr val="folHlink"/>
                </a:solidFill>
              </a:rPr>
              <a:t>A sustainable economy with a high percentage of Maui-produced food &amp; </a:t>
            </a:r>
            <a:r>
              <a:rPr lang="en-US" sz="2800" b="1" dirty="0" smtClean="0">
                <a:solidFill>
                  <a:schemeClr val="folHlink"/>
                </a:solidFill>
              </a:rPr>
              <a:t>energy;  </a:t>
            </a:r>
          </a:p>
          <a:p>
            <a:pPr algn="ctr"/>
            <a:r>
              <a:rPr lang="en-US" sz="2800" b="1" dirty="0" smtClean="0">
                <a:solidFill>
                  <a:schemeClr val="folHlink"/>
                </a:solidFill>
              </a:rPr>
              <a:t>Affordable housing for all;</a:t>
            </a:r>
          </a:p>
          <a:p>
            <a:pPr algn="ctr"/>
            <a:r>
              <a:rPr lang="en-US" sz="2800" b="1" dirty="0" smtClean="0">
                <a:solidFill>
                  <a:schemeClr val="folHlink"/>
                </a:solidFill>
              </a:rPr>
              <a:t>Diversification of current and new jobs away from tourism &amp; construction sectors and creation of “green-collar” jobs;</a:t>
            </a:r>
          </a:p>
          <a:p>
            <a:pPr algn="ctr"/>
            <a:r>
              <a:rPr lang="en-US" sz="2800" b="1" dirty="0" smtClean="0">
                <a:solidFill>
                  <a:schemeClr val="folHlink"/>
                </a:solidFill>
              </a:rPr>
              <a:t>Retention and expansion of Maui’s historical</a:t>
            </a:r>
          </a:p>
          <a:p>
            <a:pPr algn="ctr"/>
            <a:r>
              <a:rPr lang="en-US" sz="2800" b="1" dirty="0" smtClean="0">
                <a:solidFill>
                  <a:schemeClr val="folHlink"/>
                </a:solidFill>
              </a:rPr>
              <a:t>and cultural heritage and our precious environment.</a:t>
            </a:r>
          </a:p>
          <a:p>
            <a:pPr algn="ctr"/>
            <a:endParaRPr lang="en-US" sz="3200" b="1" dirty="0" smtClean="0">
              <a:solidFill>
                <a:schemeClr val="folHlink"/>
              </a:solidFill>
            </a:endParaRPr>
          </a:p>
          <a:p>
            <a:pPr algn="ctr"/>
            <a:endParaRPr lang="en-US" sz="3200" b="1" dirty="0" smtClean="0">
              <a:solidFill>
                <a:schemeClr val="folHlink"/>
              </a:solidFill>
            </a:endParaRPr>
          </a:p>
          <a:p>
            <a:pPr algn="ctr"/>
            <a:endParaRPr lang="en-US" sz="3200" b="1" dirty="0">
              <a:solidFill>
                <a:schemeClr val="folHlink"/>
              </a:solidFill>
            </a:endParaRPr>
          </a:p>
        </p:txBody>
      </p:sp>
      <p:sp>
        <p:nvSpPr>
          <p:cNvPr id="451591" name="Text Box 7"/>
          <p:cNvSpPr txBox="1">
            <a:spLocks noChangeArrowheads="1"/>
          </p:cNvSpPr>
          <p:nvPr/>
        </p:nvSpPr>
        <p:spPr bwMode="auto">
          <a:xfrm>
            <a:off x="0" y="1905000"/>
            <a:ext cx="9144000" cy="954107"/>
          </a:xfrm>
          <a:prstGeom prst="rect">
            <a:avLst/>
          </a:prstGeom>
          <a:noFill/>
          <a:ln w="9525">
            <a:noFill/>
            <a:miter lim="800000"/>
            <a:headEnd/>
            <a:tailEnd/>
          </a:ln>
        </p:spPr>
        <p:txBody>
          <a:bodyPr>
            <a:spAutoFit/>
          </a:bodyPr>
          <a:lstStyle/>
          <a:p>
            <a:pPr algn="ctr"/>
            <a:r>
              <a:rPr lang="en-US" sz="2800" b="1" dirty="0">
                <a:solidFill>
                  <a:schemeClr val="folHlink"/>
                </a:solidFill>
              </a:rPr>
              <a:t>Is it “To Pave Paradise and Put Up a Parking Lot”?   </a:t>
            </a:r>
            <a:endParaRPr lang="en-US" sz="2800" b="1" dirty="0" smtClean="0">
              <a:solidFill>
                <a:schemeClr val="folHlink"/>
              </a:solidFill>
            </a:endParaRPr>
          </a:p>
          <a:p>
            <a:pPr algn="ctr"/>
            <a:r>
              <a:rPr lang="en-US" sz="2800" b="1" dirty="0" smtClean="0">
                <a:solidFill>
                  <a:schemeClr val="folHlink"/>
                </a:solidFill>
              </a:rPr>
              <a:t>Or, is it:</a:t>
            </a:r>
            <a:endParaRPr lang="en-US" sz="2800" b="1" dirty="0">
              <a:solidFill>
                <a:schemeClr val="folHlink"/>
              </a:solidFill>
            </a:endParaRPr>
          </a:p>
        </p:txBody>
      </p:sp>
    </p:spTree>
  </p:cSld>
  <p:clrMapOvr>
    <a:masterClrMapping/>
  </p:clrMapOvr>
  <p:transition spd="med" advTm="9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1000"/>
                                  </p:stCondLst>
                                  <p:childTnLst>
                                    <p:set>
                                      <p:cBhvr>
                                        <p:cTn id="6" dur="1" fill="hold">
                                          <p:stCondLst>
                                            <p:cond delay="0"/>
                                          </p:stCondLst>
                                        </p:cTn>
                                        <p:tgtEl>
                                          <p:spTgt spid="451591"/>
                                        </p:tgtEl>
                                        <p:attrNameLst>
                                          <p:attrName>style.visibility</p:attrName>
                                        </p:attrNameLst>
                                      </p:cBhvr>
                                      <p:to>
                                        <p:strVal val="visible"/>
                                      </p:to>
                                    </p:set>
                                    <p:anim calcmode="lin" valueType="num">
                                      <p:cBhvr>
                                        <p:cTn id="7" dur="1000" fill="hold"/>
                                        <p:tgtEl>
                                          <p:spTgt spid="451591"/>
                                        </p:tgtEl>
                                        <p:attrNameLst>
                                          <p:attrName>ppt_w</p:attrName>
                                        </p:attrNameLst>
                                      </p:cBhvr>
                                      <p:tavLst>
                                        <p:tav tm="0">
                                          <p:val>
                                            <p:fltVal val="0"/>
                                          </p:val>
                                        </p:tav>
                                        <p:tav tm="100000">
                                          <p:val>
                                            <p:strVal val="#ppt_w"/>
                                          </p:val>
                                        </p:tav>
                                      </p:tavLst>
                                    </p:anim>
                                    <p:anim calcmode="lin" valueType="num">
                                      <p:cBhvr>
                                        <p:cTn id="8" dur="1000" fill="hold"/>
                                        <p:tgtEl>
                                          <p:spTgt spid="451591"/>
                                        </p:tgtEl>
                                        <p:attrNameLst>
                                          <p:attrName>ppt_h</p:attrName>
                                        </p:attrNameLst>
                                      </p:cBhvr>
                                      <p:tavLst>
                                        <p:tav tm="0">
                                          <p:val>
                                            <p:fltVal val="0"/>
                                          </p:val>
                                        </p:tav>
                                        <p:tav tm="100000">
                                          <p:val>
                                            <p:strVal val="#ppt_h"/>
                                          </p:val>
                                        </p:tav>
                                      </p:tavLst>
                                    </p:anim>
                                    <p:animEffect transition="in" filter="fade">
                                      <p:cBhvr>
                                        <p:cTn id="9" dur="1000"/>
                                        <p:tgtEl>
                                          <p:spTgt spid="451591"/>
                                        </p:tgtEl>
                                      </p:cBhvr>
                                    </p:animEffect>
                                  </p:childTnLst>
                                </p:cTn>
                              </p:par>
                            </p:childTnLst>
                          </p:cTn>
                        </p:par>
                        <p:par>
                          <p:cTn id="10" fill="hold">
                            <p:stCondLst>
                              <p:cond delay="2000"/>
                            </p:stCondLst>
                            <p:childTnLst>
                              <p:par>
                                <p:cTn id="11" presetID="23" presetClass="entr" presetSubtype="16" fill="hold" grpId="0" nodeType="afterEffect">
                                  <p:stCondLst>
                                    <p:cond delay="3000"/>
                                  </p:stCondLst>
                                  <p:childTnLst>
                                    <p:set>
                                      <p:cBhvr>
                                        <p:cTn id="12" dur="1" fill="hold">
                                          <p:stCondLst>
                                            <p:cond delay="0"/>
                                          </p:stCondLst>
                                        </p:cTn>
                                        <p:tgtEl>
                                          <p:spTgt spid="451587"/>
                                        </p:tgtEl>
                                        <p:attrNameLst>
                                          <p:attrName>style.visibility</p:attrName>
                                        </p:attrNameLst>
                                      </p:cBhvr>
                                      <p:to>
                                        <p:strVal val="visible"/>
                                      </p:to>
                                    </p:set>
                                    <p:anim calcmode="lin" valueType="num">
                                      <p:cBhvr>
                                        <p:cTn id="13" dur="500" fill="hold"/>
                                        <p:tgtEl>
                                          <p:spTgt spid="451587"/>
                                        </p:tgtEl>
                                        <p:attrNameLst>
                                          <p:attrName>ppt_w</p:attrName>
                                        </p:attrNameLst>
                                      </p:cBhvr>
                                      <p:tavLst>
                                        <p:tav tm="0">
                                          <p:val>
                                            <p:fltVal val="0"/>
                                          </p:val>
                                        </p:tav>
                                        <p:tav tm="100000">
                                          <p:val>
                                            <p:strVal val="#ppt_w"/>
                                          </p:val>
                                        </p:tav>
                                      </p:tavLst>
                                    </p:anim>
                                    <p:anim calcmode="lin" valueType="num">
                                      <p:cBhvr>
                                        <p:cTn id="14" dur="500" fill="hold"/>
                                        <p:tgtEl>
                                          <p:spTgt spid="4515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7" grpId="0"/>
      <p:bldP spid="451591" grpId="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1587" name="Text Box 3"/>
          <p:cNvSpPr txBox="1">
            <a:spLocks noChangeArrowheads="1"/>
          </p:cNvSpPr>
          <p:nvPr/>
        </p:nvSpPr>
        <p:spPr bwMode="auto">
          <a:xfrm>
            <a:off x="-68263" y="2971800"/>
            <a:ext cx="9212263" cy="4585871"/>
          </a:xfrm>
          <a:prstGeom prst="rect">
            <a:avLst/>
          </a:prstGeom>
          <a:noFill/>
          <a:ln w="9525">
            <a:noFill/>
            <a:miter lim="800000"/>
            <a:headEnd/>
            <a:tailEnd/>
          </a:ln>
        </p:spPr>
        <p:txBody>
          <a:bodyPr>
            <a:spAutoFit/>
          </a:bodyPr>
          <a:lstStyle/>
          <a:p>
            <a:pPr algn="ctr"/>
            <a:r>
              <a:rPr lang="en-US" sz="2800" b="1" dirty="0">
                <a:solidFill>
                  <a:schemeClr val="bg1">
                    <a:lumMod val="60000"/>
                    <a:lumOff val="40000"/>
                  </a:schemeClr>
                </a:solidFill>
              </a:rPr>
              <a:t>A sustainable economy with a high percentage of Maui-produced food &amp; </a:t>
            </a:r>
            <a:r>
              <a:rPr lang="en-US" sz="2800" b="1" dirty="0" smtClean="0">
                <a:solidFill>
                  <a:schemeClr val="bg1">
                    <a:lumMod val="60000"/>
                    <a:lumOff val="40000"/>
                  </a:schemeClr>
                </a:solidFill>
              </a:rPr>
              <a:t>energy;  </a:t>
            </a:r>
          </a:p>
          <a:p>
            <a:pPr algn="ctr"/>
            <a:r>
              <a:rPr lang="en-US" sz="2800" b="1" dirty="0" smtClean="0">
                <a:solidFill>
                  <a:schemeClr val="bg1">
                    <a:lumMod val="60000"/>
                    <a:lumOff val="40000"/>
                  </a:schemeClr>
                </a:solidFill>
              </a:rPr>
              <a:t>Affordable housing for all;</a:t>
            </a:r>
          </a:p>
          <a:p>
            <a:pPr algn="ctr"/>
            <a:r>
              <a:rPr lang="en-US" sz="2800" b="1" dirty="0" smtClean="0">
                <a:solidFill>
                  <a:schemeClr val="bg1">
                    <a:lumMod val="60000"/>
                    <a:lumOff val="40000"/>
                  </a:schemeClr>
                </a:solidFill>
              </a:rPr>
              <a:t>Diversification of current and new jobs away from tourism &amp; construction sectors and creation of “green-collar” jobs;</a:t>
            </a:r>
          </a:p>
          <a:p>
            <a:pPr algn="ctr"/>
            <a:r>
              <a:rPr lang="en-US" sz="2800" b="1" dirty="0" smtClean="0">
                <a:solidFill>
                  <a:schemeClr val="bg1">
                    <a:lumMod val="60000"/>
                    <a:lumOff val="40000"/>
                  </a:schemeClr>
                </a:solidFill>
              </a:rPr>
              <a:t>Retention and expansion of Maui’s historical</a:t>
            </a:r>
          </a:p>
          <a:p>
            <a:pPr algn="ctr"/>
            <a:r>
              <a:rPr lang="en-US" sz="2800" b="1" dirty="0" smtClean="0">
                <a:solidFill>
                  <a:schemeClr val="bg1">
                    <a:lumMod val="60000"/>
                    <a:lumOff val="40000"/>
                  </a:schemeClr>
                </a:solidFill>
              </a:rPr>
              <a:t>and cultural heritage and our precious environment.</a:t>
            </a:r>
          </a:p>
          <a:p>
            <a:pPr algn="ctr"/>
            <a:endParaRPr lang="en-US" sz="3200" b="1" dirty="0" smtClean="0">
              <a:solidFill>
                <a:schemeClr val="folHlink"/>
              </a:solidFill>
            </a:endParaRPr>
          </a:p>
          <a:p>
            <a:pPr algn="ctr"/>
            <a:endParaRPr lang="en-US" sz="3200" b="1" dirty="0" smtClean="0">
              <a:solidFill>
                <a:schemeClr val="folHlink"/>
              </a:solidFill>
            </a:endParaRPr>
          </a:p>
          <a:p>
            <a:pPr algn="ctr"/>
            <a:endParaRPr lang="en-US" sz="3200" b="1" dirty="0">
              <a:solidFill>
                <a:schemeClr val="folHlink"/>
              </a:solidFill>
            </a:endParaRPr>
          </a:p>
        </p:txBody>
      </p:sp>
      <p:sp>
        <p:nvSpPr>
          <p:cNvPr id="87042" name="Text Box 2"/>
          <p:cNvSpPr txBox="1">
            <a:spLocks noChangeArrowheads="1"/>
          </p:cNvSpPr>
          <p:nvPr/>
        </p:nvSpPr>
        <p:spPr bwMode="auto">
          <a:xfrm>
            <a:off x="0" y="228600"/>
            <a:ext cx="9144000" cy="1323439"/>
          </a:xfrm>
          <a:prstGeom prst="rect">
            <a:avLst/>
          </a:prstGeom>
          <a:noFill/>
          <a:ln w="9525">
            <a:noFill/>
            <a:miter lim="800000"/>
            <a:headEnd/>
            <a:tailEnd/>
          </a:ln>
        </p:spPr>
        <p:txBody>
          <a:bodyPr>
            <a:spAutoFit/>
          </a:bodyPr>
          <a:lstStyle/>
          <a:p>
            <a:pPr algn="ctr"/>
            <a:r>
              <a:rPr lang="en-US" sz="4000" b="1" dirty="0" smtClean="0">
                <a:solidFill>
                  <a:schemeClr val="bg1">
                    <a:lumMod val="60000"/>
                    <a:lumOff val="40000"/>
                  </a:schemeClr>
                </a:solidFill>
              </a:rPr>
              <a:t>Which Brings Us Back To The Question of Maui Nui’s </a:t>
            </a:r>
            <a:r>
              <a:rPr lang="en-US" sz="4000" b="1" dirty="0">
                <a:solidFill>
                  <a:schemeClr val="bg1">
                    <a:lumMod val="60000"/>
                    <a:lumOff val="40000"/>
                  </a:schemeClr>
                </a:solidFill>
              </a:rPr>
              <a:t>“Tipping Point”? </a:t>
            </a:r>
          </a:p>
        </p:txBody>
      </p:sp>
      <p:sp>
        <p:nvSpPr>
          <p:cNvPr id="451591" name="Text Box 7"/>
          <p:cNvSpPr txBox="1">
            <a:spLocks noChangeArrowheads="1"/>
          </p:cNvSpPr>
          <p:nvPr/>
        </p:nvSpPr>
        <p:spPr bwMode="auto">
          <a:xfrm>
            <a:off x="0" y="1905000"/>
            <a:ext cx="9144000" cy="954107"/>
          </a:xfrm>
          <a:prstGeom prst="rect">
            <a:avLst/>
          </a:prstGeom>
          <a:noFill/>
          <a:ln w="9525">
            <a:noFill/>
            <a:miter lim="800000"/>
            <a:headEnd/>
            <a:tailEnd/>
          </a:ln>
        </p:spPr>
        <p:txBody>
          <a:bodyPr>
            <a:spAutoFit/>
          </a:bodyPr>
          <a:lstStyle/>
          <a:p>
            <a:pPr algn="ctr"/>
            <a:r>
              <a:rPr lang="en-US" sz="2800" b="1" dirty="0">
                <a:solidFill>
                  <a:schemeClr val="bg1">
                    <a:lumMod val="60000"/>
                    <a:lumOff val="40000"/>
                  </a:schemeClr>
                </a:solidFill>
              </a:rPr>
              <a:t>Is it “To Pave Paradise and Put Up a Parking Lot”?   </a:t>
            </a:r>
            <a:endParaRPr lang="en-US" sz="2800" b="1" dirty="0" smtClean="0">
              <a:solidFill>
                <a:schemeClr val="bg1">
                  <a:lumMod val="60000"/>
                  <a:lumOff val="40000"/>
                </a:schemeClr>
              </a:solidFill>
            </a:endParaRPr>
          </a:p>
          <a:p>
            <a:pPr algn="ctr"/>
            <a:r>
              <a:rPr lang="en-US" sz="2800" b="1" dirty="0" smtClean="0">
                <a:solidFill>
                  <a:schemeClr val="bg1">
                    <a:lumMod val="60000"/>
                    <a:lumOff val="40000"/>
                  </a:schemeClr>
                </a:solidFill>
              </a:rPr>
              <a:t>Or, is it:</a:t>
            </a:r>
            <a:endParaRPr lang="en-US" sz="2800" b="1" dirty="0">
              <a:solidFill>
                <a:schemeClr val="bg1">
                  <a:lumMod val="60000"/>
                  <a:lumOff val="40000"/>
                </a:schemeClr>
              </a:solidFill>
            </a:endParaRPr>
          </a:p>
        </p:txBody>
      </p:sp>
      <p:sp>
        <p:nvSpPr>
          <p:cNvPr id="5" name="Rectangle 4"/>
          <p:cNvSpPr/>
          <p:nvPr/>
        </p:nvSpPr>
        <p:spPr>
          <a:xfrm>
            <a:off x="748146" y="2667000"/>
            <a:ext cx="7578293" cy="3416320"/>
          </a:xfrm>
          <a:prstGeom prst="rect">
            <a:avLst/>
          </a:prstGeom>
        </p:spPr>
        <p:txBody>
          <a:bodyPr wrap="none">
            <a:spAutoFit/>
          </a:bodyPr>
          <a:lstStyle/>
          <a:p>
            <a:pPr algn="ctr"/>
            <a:r>
              <a:rPr lang="en-US" sz="5400" b="1" dirty="0" smtClean="0">
                <a:solidFill>
                  <a:schemeClr val="folHlink"/>
                </a:solidFill>
                <a:effectLst>
                  <a:outerShdw blurRad="38100" dist="38100" dir="2700000" algn="tl">
                    <a:srgbClr val="000000">
                      <a:alpha val="43137"/>
                    </a:srgbClr>
                  </a:outerShdw>
                </a:effectLst>
              </a:rPr>
              <a:t>The choice is up to you!!</a:t>
            </a:r>
          </a:p>
          <a:p>
            <a:pPr algn="ctr"/>
            <a:endParaRPr lang="en-US" sz="5400" b="1" dirty="0" smtClean="0">
              <a:solidFill>
                <a:schemeClr val="folHlink"/>
              </a:solidFill>
              <a:effectLst>
                <a:outerShdw blurRad="38100" dist="38100" dir="2700000" algn="tl">
                  <a:srgbClr val="000000">
                    <a:alpha val="43137"/>
                  </a:srgbClr>
                </a:outerShdw>
              </a:effectLst>
            </a:endParaRPr>
          </a:p>
          <a:p>
            <a:pPr algn="ctr"/>
            <a:r>
              <a:rPr lang="en-US" sz="5400" b="1" dirty="0" smtClean="0">
                <a:solidFill>
                  <a:schemeClr val="folHlink"/>
                </a:solidFill>
                <a:effectLst>
                  <a:outerShdw blurRad="38100" dist="38100" dir="2700000" algn="tl">
                    <a:srgbClr val="000000">
                      <a:alpha val="43137"/>
                    </a:srgbClr>
                  </a:outerShdw>
                </a:effectLst>
              </a:rPr>
              <a:t>Okay, we agree, what do </a:t>
            </a:r>
          </a:p>
          <a:p>
            <a:pPr algn="ctr"/>
            <a:r>
              <a:rPr lang="en-US" sz="5400" b="1" dirty="0" smtClean="0">
                <a:solidFill>
                  <a:schemeClr val="folHlink"/>
                </a:solidFill>
                <a:effectLst>
                  <a:outerShdw blurRad="38100" dist="38100" dir="2700000" algn="tl">
                    <a:srgbClr val="000000">
                      <a:alpha val="43137"/>
                    </a:srgbClr>
                  </a:outerShdw>
                </a:effectLst>
              </a:rPr>
              <a:t>we do next?</a:t>
            </a:r>
            <a:endParaRPr lang="en-US" sz="5400" b="1" dirty="0">
              <a:solidFill>
                <a:schemeClr val="folHlink"/>
              </a:solidFill>
              <a:effectLst>
                <a:outerShdw blurRad="38100" dist="38100" dir="2700000" algn="tl">
                  <a:srgbClr val="000000">
                    <a:alpha val="43137"/>
                  </a:srgbClr>
                </a:outerShdw>
              </a:effectLst>
            </a:endParaRPr>
          </a:p>
        </p:txBody>
      </p:sp>
    </p:spTree>
  </p:cSld>
  <p:clrMapOvr>
    <a:masterClrMapping/>
  </p:clrMapOvr>
  <p:transition spd="med" advTm="900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1000"/>
                                        <p:tgtEl>
                                          <p:spTgt spid="5">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dissolve">
                                      <p:cBhvr>
                                        <p:cTn id="1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229600" cy="4525963"/>
          </a:xfrm>
        </p:spPr>
        <p:txBody>
          <a:bodyPr/>
          <a:lstStyle/>
          <a:p>
            <a:r>
              <a:rPr lang="en-US" dirty="0" smtClean="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Not every planning issue is covered here. Consider this an introduction to the broad choices South Maui residents must deal with over the coming months. Many more key questions—such as where urban growth boundaries will be placed—still remain</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Tree>
  </p:cSld>
  <p:clrMapOvr>
    <a:masterClrMapping/>
  </p:clrMapOvr>
  <p:transition advClick="0" advTm="7000">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0" y="762000"/>
            <a:ext cx="9144000" cy="1938992"/>
          </a:xfrm>
          <a:prstGeom prst="rect">
            <a:avLst/>
          </a:prstGeom>
          <a:noFill/>
          <a:ln w="9525">
            <a:noFill/>
            <a:miter lim="800000"/>
            <a:headEnd/>
            <a:tailEnd/>
          </a:ln>
        </p:spPr>
        <p:txBody>
          <a:bodyPr>
            <a:spAutoFit/>
          </a:bodyPr>
          <a:lstStyle/>
          <a:p>
            <a:pPr algn="ctr"/>
            <a:r>
              <a:rPr lang="en-US" sz="6000" b="1" dirty="0" smtClean="0">
                <a:solidFill>
                  <a:schemeClr val="folHlink"/>
                </a:solidFill>
              </a:rPr>
              <a:t>Make sure your voice is heard!!</a:t>
            </a:r>
            <a:endParaRPr lang="en-US" sz="6000" b="1" dirty="0">
              <a:solidFill>
                <a:schemeClr val="folHlink"/>
              </a:solidFill>
            </a:endParaRPr>
          </a:p>
        </p:txBody>
      </p:sp>
      <p:sp>
        <p:nvSpPr>
          <p:cNvPr id="5" name="Text Box 8"/>
          <p:cNvSpPr txBox="1">
            <a:spLocks noChangeArrowheads="1"/>
          </p:cNvSpPr>
          <p:nvPr/>
        </p:nvSpPr>
        <p:spPr bwMode="auto">
          <a:xfrm>
            <a:off x="0" y="2590800"/>
            <a:ext cx="9144000" cy="769441"/>
          </a:xfrm>
          <a:prstGeom prst="rect">
            <a:avLst/>
          </a:prstGeom>
          <a:noFill/>
          <a:ln w="9525">
            <a:noFill/>
            <a:miter lim="800000"/>
            <a:headEnd/>
            <a:tailEnd/>
          </a:ln>
        </p:spPr>
        <p:txBody>
          <a:bodyPr>
            <a:spAutoFit/>
          </a:bodyPr>
          <a:lstStyle/>
          <a:p>
            <a:pPr algn="ctr"/>
            <a:r>
              <a:rPr lang="en-US" sz="4400" b="1" dirty="0" smtClean="0">
                <a:solidFill>
                  <a:schemeClr val="folHlink"/>
                </a:solidFill>
              </a:rPr>
              <a:t>At Community Meetings</a:t>
            </a:r>
            <a:endParaRPr lang="en-US" sz="4400" b="1" dirty="0">
              <a:solidFill>
                <a:schemeClr val="folHlink"/>
              </a:solidFill>
            </a:endParaRPr>
          </a:p>
        </p:txBody>
      </p:sp>
      <p:sp>
        <p:nvSpPr>
          <p:cNvPr id="6" name="Text Box 8"/>
          <p:cNvSpPr txBox="1">
            <a:spLocks noChangeArrowheads="1"/>
          </p:cNvSpPr>
          <p:nvPr/>
        </p:nvSpPr>
        <p:spPr bwMode="auto">
          <a:xfrm>
            <a:off x="0" y="3581400"/>
            <a:ext cx="9144000" cy="769441"/>
          </a:xfrm>
          <a:prstGeom prst="rect">
            <a:avLst/>
          </a:prstGeom>
          <a:noFill/>
          <a:ln w="9525">
            <a:noFill/>
            <a:miter lim="800000"/>
            <a:headEnd/>
            <a:tailEnd/>
          </a:ln>
        </p:spPr>
        <p:txBody>
          <a:bodyPr>
            <a:spAutoFit/>
          </a:bodyPr>
          <a:lstStyle/>
          <a:p>
            <a:pPr algn="ctr"/>
            <a:r>
              <a:rPr lang="en-US" sz="4400" b="1" dirty="0" smtClean="0">
                <a:solidFill>
                  <a:schemeClr val="folHlink"/>
                </a:solidFill>
              </a:rPr>
              <a:t>Before the County Council</a:t>
            </a:r>
            <a:endParaRPr lang="en-US" sz="4400" b="1" dirty="0">
              <a:solidFill>
                <a:schemeClr val="folHlink"/>
              </a:solidFill>
            </a:endParaRPr>
          </a:p>
        </p:txBody>
      </p:sp>
      <p:sp>
        <p:nvSpPr>
          <p:cNvPr id="7" name="Text Box 8"/>
          <p:cNvSpPr txBox="1">
            <a:spLocks noChangeArrowheads="1"/>
          </p:cNvSpPr>
          <p:nvPr/>
        </p:nvSpPr>
        <p:spPr bwMode="auto">
          <a:xfrm>
            <a:off x="0" y="4419600"/>
            <a:ext cx="9144000" cy="1446550"/>
          </a:xfrm>
          <a:prstGeom prst="rect">
            <a:avLst/>
          </a:prstGeom>
          <a:noFill/>
          <a:ln w="9525">
            <a:noFill/>
            <a:miter lim="800000"/>
            <a:headEnd/>
            <a:tailEnd/>
          </a:ln>
        </p:spPr>
        <p:txBody>
          <a:bodyPr>
            <a:spAutoFit/>
          </a:bodyPr>
          <a:lstStyle/>
          <a:p>
            <a:pPr algn="ctr"/>
            <a:r>
              <a:rPr lang="en-US" sz="4400" b="1" dirty="0" smtClean="0">
                <a:solidFill>
                  <a:schemeClr val="folHlink"/>
                </a:solidFill>
              </a:rPr>
              <a:t>During the on-going Maui Island Plan discussions</a:t>
            </a:r>
            <a:endParaRPr lang="en-US" sz="4400" b="1" dirty="0">
              <a:solidFill>
                <a:schemeClr val="folHlink"/>
              </a:solidFill>
            </a:endParaRPr>
          </a:p>
        </p:txBody>
      </p:sp>
    </p:spTree>
  </p:cSld>
  <p:clrMapOvr>
    <a:masterClrMapping/>
  </p:clrMapOvr>
  <p:transition advTm="8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ID="23" presetClass="entr" presetSubtype="16" fill="hold" grpId="0" nodeType="afterEffect">
                                  <p:stCondLst>
                                    <p:cond delay="15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childTnLst>
                                </p:cTn>
                              </p:par>
                            </p:childTnLst>
                          </p:cTn>
                        </p:par>
                        <p:par>
                          <p:cTn id="14" fill="hold">
                            <p:stCondLst>
                              <p:cond delay="5000"/>
                            </p:stCondLst>
                            <p:childTnLst>
                              <p:par>
                                <p:cTn id="15" presetID="23" presetClass="entr" presetSubtype="16" fill="hold" grpId="0" nodeType="afterEffect">
                                  <p:stCondLst>
                                    <p:cond delay="100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0" y="990600"/>
            <a:ext cx="9144000" cy="4524315"/>
          </a:xfrm>
          <a:prstGeom prst="rect">
            <a:avLst/>
          </a:prstGeom>
          <a:noFill/>
          <a:ln w="9525">
            <a:noFill/>
            <a:miter lim="800000"/>
            <a:headEnd/>
            <a:tailEnd/>
          </a:ln>
        </p:spPr>
        <p:txBody>
          <a:bodyPr>
            <a:spAutoFit/>
          </a:bodyPr>
          <a:lstStyle/>
          <a:p>
            <a:r>
              <a:rPr lang="en-US" sz="3600" b="1" dirty="0" smtClean="0">
                <a:solidFill>
                  <a:schemeClr val="folHlink"/>
                </a:solidFill>
              </a:rPr>
              <a:t>What Maui Nui as a whole—and South Maui specifically—becomes is our collective responsibility, our </a:t>
            </a:r>
            <a:r>
              <a:rPr lang="en-US" sz="3600" b="1" dirty="0" err="1" smtClean="0">
                <a:solidFill>
                  <a:schemeClr val="folHlink"/>
                </a:solidFill>
              </a:rPr>
              <a:t>kuleanea</a:t>
            </a:r>
            <a:r>
              <a:rPr lang="en-US" sz="3600" b="1" dirty="0" smtClean="0">
                <a:solidFill>
                  <a:schemeClr val="folHlink"/>
                </a:solidFill>
              </a:rPr>
              <a:t>!</a:t>
            </a:r>
          </a:p>
          <a:p>
            <a:r>
              <a:rPr lang="en-US" sz="3600" b="1" dirty="0" smtClean="0">
                <a:solidFill>
                  <a:srgbClr val="FFFF00"/>
                </a:solidFill>
                <a:effectLst>
                  <a:outerShdw blurRad="38100" dist="38100" dir="2700000" algn="tl">
                    <a:srgbClr val="000000">
                      <a:alpha val="43137"/>
                    </a:srgbClr>
                  </a:outerShdw>
                </a:effectLst>
              </a:rPr>
              <a:t>Tipping points can move many ways and the more that movement is influenced by us, we can be assured that the result will be what we desire.</a:t>
            </a:r>
          </a:p>
          <a:p>
            <a:r>
              <a:rPr lang="en-US" sz="3600" b="1" dirty="0" smtClean="0">
                <a:solidFill>
                  <a:srgbClr val="FFFF00"/>
                </a:solidFill>
                <a:effectLst>
                  <a:outerShdw blurRad="38100" dist="38100" dir="2700000" algn="tl">
                    <a:srgbClr val="000000">
                      <a:alpha val="43137"/>
                    </a:srgbClr>
                  </a:outerShdw>
                </a:effectLst>
              </a:rPr>
              <a:t>                                </a:t>
            </a:r>
            <a:r>
              <a:rPr lang="en-US" sz="3600" b="1" dirty="0" err="1" smtClean="0">
                <a:solidFill>
                  <a:srgbClr val="FFFF00"/>
                </a:solidFill>
                <a:effectLst>
                  <a:outerShdw blurRad="38100" dist="38100" dir="2700000" algn="tl">
                    <a:srgbClr val="000000">
                      <a:alpha val="43137"/>
                    </a:srgbClr>
                  </a:outerShdw>
                </a:effectLst>
              </a:rPr>
              <a:t>Mahalo</a:t>
            </a:r>
            <a:endParaRPr lang="en-US" sz="3600" b="1" dirty="0">
              <a:solidFill>
                <a:srgbClr val="FFFF00"/>
              </a:solidFill>
              <a:effectLst>
                <a:outerShdw blurRad="38100" dist="38100" dir="2700000" algn="tl">
                  <a:srgbClr val="000000">
                    <a:alpha val="43137"/>
                  </a:srgbClr>
                </a:outerShdw>
              </a:effectLst>
            </a:endParaRPr>
          </a:p>
        </p:txBody>
      </p:sp>
    </p:spTree>
  </p:cSld>
  <p:clrMapOvr>
    <a:masterClrMapping/>
  </p:clrMapOvr>
  <p:transition advTm="10000">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410200"/>
            <a:ext cx="8854347" cy="923330"/>
          </a:xfrm>
          <a:prstGeom prst="rect">
            <a:avLst/>
          </a:prstGeom>
        </p:spPr>
        <p:txBody>
          <a:bodyPr wrap="none">
            <a:spAutoFit/>
          </a:bodyPr>
          <a:lstStyle/>
          <a:p>
            <a:r>
              <a:rPr lang="en-US" b="1" dirty="0" smtClean="0">
                <a:solidFill>
                  <a:schemeClr val="folHlink"/>
                </a:solidFill>
              </a:rPr>
              <a:t>Prepared by MJ Duberstein with much assistance from David </a:t>
            </a:r>
            <a:r>
              <a:rPr lang="en-US" b="1" dirty="0" err="1" smtClean="0">
                <a:solidFill>
                  <a:schemeClr val="folHlink"/>
                </a:solidFill>
              </a:rPr>
              <a:t>Michaelson</a:t>
            </a:r>
            <a:r>
              <a:rPr lang="en-US" b="1" dirty="0" smtClean="0">
                <a:solidFill>
                  <a:schemeClr val="folHlink"/>
                </a:solidFill>
              </a:rPr>
              <a:t>, </a:t>
            </a:r>
          </a:p>
          <a:p>
            <a:r>
              <a:rPr lang="en-US" b="1" dirty="0" smtClean="0">
                <a:solidFill>
                  <a:schemeClr val="folHlink"/>
                </a:solidFill>
              </a:rPr>
              <a:t>Dick Mayer and </a:t>
            </a:r>
            <a:r>
              <a:rPr lang="en-US" b="1" dirty="0" err="1" smtClean="0">
                <a:solidFill>
                  <a:schemeClr val="folHlink"/>
                </a:solidFill>
              </a:rPr>
              <a:t>Lucienne</a:t>
            </a:r>
            <a:r>
              <a:rPr lang="en-US" b="1" dirty="0" smtClean="0">
                <a:solidFill>
                  <a:schemeClr val="folHlink"/>
                </a:solidFill>
              </a:rPr>
              <a:t> </a:t>
            </a:r>
            <a:r>
              <a:rPr lang="en-US" b="1" dirty="0" err="1" smtClean="0">
                <a:solidFill>
                  <a:schemeClr val="folHlink"/>
                </a:solidFill>
              </a:rPr>
              <a:t>DeNaie</a:t>
            </a:r>
            <a:r>
              <a:rPr lang="en-US" b="1" dirty="0" smtClean="0">
                <a:solidFill>
                  <a:schemeClr val="folHlink"/>
                </a:solidFill>
              </a:rPr>
              <a:t> and the members of The Maui Tomorrow Foundation</a:t>
            </a:r>
          </a:p>
          <a:p>
            <a:r>
              <a:rPr lang="en-US" b="1" dirty="0" smtClean="0">
                <a:solidFill>
                  <a:schemeClr val="folHlink"/>
                </a:solidFill>
              </a:rPr>
              <a:t>August 2011 </a:t>
            </a:r>
            <a:endParaRPr lang="en-US" b="1" dirty="0">
              <a:solidFill>
                <a:schemeClr val="folHlink"/>
              </a:solidFill>
            </a:endParaRPr>
          </a:p>
        </p:txBody>
      </p:sp>
      <p:sp>
        <p:nvSpPr>
          <p:cNvPr id="3" name="TextBox 2"/>
          <p:cNvSpPr txBox="1"/>
          <p:nvPr/>
        </p:nvSpPr>
        <p:spPr>
          <a:xfrm>
            <a:off x="0" y="2286000"/>
            <a:ext cx="9144000" cy="1200329"/>
          </a:xfrm>
          <a:prstGeom prst="rect">
            <a:avLst/>
          </a:prstGeom>
          <a:noFill/>
        </p:spPr>
        <p:txBody>
          <a:bodyPr wrap="square" rtlCol="0">
            <a:spAutoFit/>
          </a:bodyPr>
          <a:lstStyle/>
          <a:p>
            <a:r>
              <a:rPr lang="en-US" sz="2400" b="1" dirty="0" smtClean="0">
                <a:solidFill>
                  <a:srgbClr val="FFFF00"/>
                </a:solidFill>
                <a:effectLst>
                  <a:outerShdw blurRad="38100" dist="38100" dir="2700000" algn="tl">
                    <a:srgbClr val="000000">
                      <a:alpha val="43137"/>
                    </a:srgbClr>
                  </a:outerShdw>
                </a:effectLst>
              </a:rPr>
              <a:t>A PDF version of “South Maui At The Tipping Point” is available upon request from the </a:t>
            </a:r>
            <a:r>
              <a:rPr lang="en-US" sz="2400" b="1" dirty="0" smtClean="0">
                <a:solidFill>
                  <a:schemeClr val="accent6">
                    <a:lumMod val="60000"/>
                    <a:lumOff val="40000"/>
                  </a:schemeClr>
                </a:solidFill>
                <a:effectLst>
                  <a:outerShdw blurRad="38100" dist="38100" dir="2700000" algn="tl">
                    <a:srgbClr val="000000">
                      <a:alpha val="43137"/>
                    </a:srgbClr>
                  </a:outerShdw>
                </a:effectLst>
              </a:rPr>
              <a:t>PDF Archives</a:t>
            </a:r>
            <a:r>
              <a:rPr lang="en-US" sz="2400" b="1" dirty="0" smtClean="0">
                <a:solidFill>
                  <a:srgbClr val="FF00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section on </a:t>
            </a:r>
            <a:r>
              <a:rPr lang="en-US" sz="2400" b="1" dirty="0" smtClean="0">
                <a:solidFill>
                  <a:schemeClr val="accent6">
                    <a:lumMod val="60000"/>
                    <a:lumOff val="40000"/>
                  </a:schemeClr>
                </a:solidFill>
                <a:effectLst>
                  <a:outerShdw blurRad="38100" dist="38100" dir="2700000" algn="tl">
                    <a:srgbClr val="000000">
                      <a:alpha val="43137"/>
                    </a:srgbClr>
                  </a:outerShdw>
                </a:effectLst>
              </a:rPr>
              <a:t>the Maui-Tomorrow.org</a:t>
            </a:r>
            <a:r>
              <a:rPr lang="en-US" sz="2400" b="1" dirty="0" smtClean="0">
                <a:solidFill>
                  <a:srgbClr val="FFFF00"/>
                </a:solidFill>
                <a:effectLst>
                  <a:outerShdw blurRad="38100" dist="38100" dir="2700000" algn="tl">
                    <a:srgbClr val="000000">
                      <a:alpha val="43137"/>
                    </a:srgbClr>
                  </a:outerShdw>
                </a:effectLst>
              </a:rPr>
              <a:t> website.</a:t>
            </a:r>
            <a:endParaRPr lang="en-US" sz="2400" b="1" dirty="0">
              <a:solidFill>
                <a:srgbClr val="FFFF00"/>
              </a:solidFill>
              <a:effectLst>
                <a:outerShdw blurRad="38100" dist="38100" dir="2700000" algn="tl">
                  <a:srgbClr val="000000">
                    <a:alpha val="43137"/>
                  </a:srgbClr>
                </a:outerShdw>
              </a:effectLst>
            </a:endParaRPr>
          </a:p>
        </p:txBody>
      </p:sp>
    </p:spTree>
  </p:cSld>
  <p:clrMapOvr>
    <a:masterClrMapping/>
  </p:clrMapOvr>
  <p:transition advTm="4000">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2"/>
          <p:cNvPicPr>
            <a:picLocks noChangeAspect="1" noChangeArrowheads="1"/>
          </p:cNvPicPr>
          <p:nvPr/>
        </p:nvPicPr>
        <p:blipFill>
          <a:blip r:embed="rId2" cstate="print"/>
          <a:srcRect/>
          <a:stretch>
            <a:fillRect/>
          </a:stretch>
        </p:blipFill>
        <p:spPr bwMode="auto">
          <a:xfrm>
            <a:off x="2362200" y="609600"/>
            <a:ext cx="4572000" cy="3429000"/>
          </a:xfrm>
          <a:prstGeom prst="rect">
            <a:avLst/>
          </a:prstGeom>
          <a:noFill/>
          <a:ln w="9525">
            <a:noFill/>
            <a:miter lim="800000"/>
            <a:headEnd/>
            <a:tailEnd/>
          </a:ln>
          <a:effectLst/>
        </p:spPr>
      </p:pic>
      <p:pic>
        <p:nvPicPr>
          <p:cNvPr id="537603" name="Picture 3"/>
          <p:cNvPicPr>
            <a:picLocks noChangeAspect="1" noChangeArrowheads="1"/>
          </p:cNvPicPr>
          <p:nvPr/>
        </p:nvPicPr>
        <p:blipFill>
          <a:blip r:embed="rId3" cstate="print"/>
          <a:srcRect/>
          <a:stretch>
            <a:fillRect/>
          </a:stretch>
        </p:blipFill>
        <p:spPr bwMode="auto">
          <a:xfrm>
            <a:off x="2438400" y="3429000"/>
            <a:ext cx="4572000" cy="3429000"/>
          </a:xfrm>
          <a:prstGeom prst="rect">
            <a:avLst/>
          </a:prstGeom>
          <a:noFill/>
          <a:ln w="9525">
            <a:noFill/>
            <a:miter lim="800000"/>
            <a:headEnd/>
            <a:tailEnd/>
          </a:ln>
          <a:effectLst/>
        </p:spPr>
      </p:pic>
      <p:sp>
        <p:nvSpPr>
          <p:cNvPr id="4" name="TextBox 3"/>
          <p:cNvSpPr txBox="1"/>
          <p:nvPr/>
        </p:nvSpPr>
        <p:spPr>
          <a:xfrm>
            <a:off x="0" y="304800"/>
            <a:ext cx="8640186" cy="1200329"/>
          </a:xfrm>
          <a:prstGeom prst="rect">
            <a:avLst/>
          </a:prstGeom>
          <a:solidFill>
            <a:schemeClr val="bg2">
              <a:lumMod val="75000"/>
            </a:schemeClr>
          </a:solidFill>
        </p:spPr>
        <p:txBody>
          <a:bodyPr wrap="none" rtlCol="0">
            <a:spAutoFit/>
          </a:bodyPr>
          <a:lstStyle/>
          <a:p>
            <a:r>
              <a:rPr lang="en-US" sz="3600" b="1" dirty="0" smtClean="0">
                <a:solidFill>
                  <a:srgbClr val="FFFF00"/>
                </a:solidFill>
              </a:rPr>
              <a:t>one in which we produced and marketed a </a:t>
            </a:r>
          </a:p>
          <a:p>
            <a:r>
              <a:rPr lang="en-US" sz="3600" b="1" dirty="0" smtClean="0">
                <a:solidFill>
                  <a:srgbClr val="FFFF00"/>
                </a:solidFill>
              </a:rPr>
              <a:t>high percentage  of our food;</a:t>
            </a:r>
            <a:endParaRPr lang="en-US" sz="3600" b="1" dirty="0">
              <a:solidFill>
                <a:srgbClr val="FFFF00"/>
              </a:solidFill>
            </a:endParaRPr>
          </a:p>
        </p:txBody>
      </p:sp>
      <p:sp>
        <p:nvSpPr>
          <p:cNvPr id="6" name="TextBox 5"/>
          <p:cNvSpPr txBox="1"/>
          <p:nvPr/>
        </p:nvSpPr>
        <p:spPr>
          <a:xfrm>
            <a:off x="0" y="3886200"/>
            <a:ext cx="8661987" cy="646331"/>
          </a:xfrm>
          <a:prstGeom prst="rect">
            <a:avLst/>
          </a:prstGeom>
          <a:solidFill>
            <a:schemeClr val="bg2">
              <a:lumMod val="75000"/>
            </a:schemeClr>
          </a:solidFill>
        </p:spPr>
        <p:txBody>
          <a:bodyPr wrap="none" rtlCol="0">
            <a:spAutoFit/>
          </a:bodyPr>
          <a:lstStyle/>
          <a:p>
            <a:r>
              <a:rPr lang="en-US" sz="3600" b="1" dirty="0" smtClean="0">
                <a:solidFill>
                  <a:srgbClr val="FFFF00"/>
                </a:solidFill>
                <a:effectLst>
                  <a:outerShdw blurRad="38100" dist="38100" dir="2700000" algn="tl">
                    <a:srgbClr val="000000">
                      <a:alpha val="43137"/>
                    </a:srgbClr>
                  </a:outerShdw>
                </a:effectLst>
              </a:rPr>
              <a:t>expand our own renewable energy sources;</a:t>
            </a:r>
            <a:endParaRPr lang="en-US" sz="3600" b="1" dirty="0">
              <a:solidFill>
                <a:srgbClr val="FFFF00"/>
              </a:solidFill>
              <a:effectLst>
                <a:outerShdw blurRad="38100" dist="38100" dir="2700000" algn="tl">
                  <a:srgbClr val="000000">
                    <a:alpha val="43137"/>
                  </a:srgbClr>
                </a:outerShdw>
              </a:effectLst>
            </a:endParaRPr>
          </a:p>
        </p:txBody>
      </p:sp>
    </p:spTree>
  </p:cSld>
  <p:clrMapOvr>
    <a:masterClrMapping/>
  </p:clrMapOvr>
  <p:transition advTm="4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537602"/>
                                        </p:tgtEl>
                                        <p:attrNameLst>
                                          <p:attrName>style.visibility</p:attrName>
                                        </p:attrNameLst>
                                      </p:cBhvr>
                                      <p:to>
                                        <p:strVal val="visible"/>
                                      </p:to>
                                    </p:set>
                                    <p:animEffect transition="in" filter="dissolve">
                                      <p:cBhvr>
                                        <p:cTn id="11" dur="1000"/>
                                        <p:tgtEl>
                                          <p:spTgt spid="537602"/>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537603"/>
                                        </p:tgtEl>
                                        <p:attrNameLst>
                                          <p:attrName>style.visibility</p:attrName>
                                        </p:attrNameLst>
                                      </p:cBhvr>
                                      <p:to>
                                        <p:strVal val="visible"/>
                                      </p:to>
                                    </p:set>
                                    <p:animEffect transition="in" filter="dissolve">
                                      <p:cBhvr>
                                        <p:cTn id="19" dur="1000"/>
                                        <p:tgtEl>
                                          <p:spTgt spid="537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0" name="Picture 2"/>
          <p:cNvPicPr>
            <a:picLocks noChangeAspect="1" noChangeArrowheads="1"/>
          </p:cNvPicPr>
          <p:nvPr/>
        </p:nvPicPr>
        <p:blipFill>
          <a:blip r:embed="rId2" cstate="print"/>
          <a:srcRect/>
          <a:stretch>
            <a:fillRect/>
          </a:stretch>
        </p:blipFill>
        <p:spPr bwMode="auto">
          <a:xfrm>
            <a:off x="2743200" y="1371600"/>
            <a:ext cx="3429000" cy="2286000"/>
          </a:xfrm>
          <a:prstGeom prst="rect">
            <a:avLst/>
          </a:prstGeom>
          <a:noFill/>
          <a:ln w="9525">
            <a:noFill/>
            <a:miter lim="800000"/>
            <a:headEnd/>
            <a:tailEnd/>
          </a:ln>
        </p:spPr>
      </p:pic>
      <p:pic>
        <p:nvPicPr>
          <p:cNvPr id="539652" name="Picture 4"/>
          <p:cNvPicPr>
            <a:picLocks noChangeAspect="1" noChangeArrowheads="1"/>
          </p:cNvPicPr>
          <p:nvPr/>
        </p:nvPicPr>
        <p:blipFill>
          <a:blip r:embed="rId3" cstate="print"/>
          <a:srcRect/>
          <a:stretch>
            <a:fillRect/>
          </a:stretch>
        </p:blipFill>
        <p:spPr bwMode="auto">
          <a:xfrm>
            <a:off x="2743200" y="4267200"/>
            <a:ext cx="3790950" cy="2133600"/>
          </a:xfrm>
          <a:prstGeom prst="rect">
            <a:avLst/>
          </a:prstGeom>
          <a:noFill/>
          <a:ln w="9525">
            <a:noFill/>
            <a:miter lim="800000"/>
            <a:headEnd/>
            <a:tailEnd/>
          </a:ln>
        </p:spPr>
      </p:pic>
      <p:sp>
        <p:nvSpPr>
          <p:cNvPr id="5" name="TextBox 4"/>
          <p:cNvSpPr txBox="1"/>
          <p:nvPr/>
        </p:nvSpPr>
        <p:spPr>
          <a:xfrm>
            <a:off x="0" y="762000"/>
            <a:ext cx="91440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restore natural waterways;</a:t>
            </a:r>
            <a:endParaRPr lang="en-US" sz="36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0" y="3657600"/>
            <a:ext cx="9144000" cy="646331"/>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promote traditional agriculture;</a:t>
            </a:r>
            <a:endParaRPr lang="en-US" sz="3600" b="1" dirty="0">
              <a:solidFill>
                <a:srgbClr val="FFFF00"/>
              </a:solidFill>
              <a:effectLst>
                <a:outerShdw blurRad="38100" dist="38100" dir="2700000" algn="tl">
                  <a:srgbClr val="000000">
                    <a:alpha val="43137"/>
                  </a:srgbClr>
                </a:outerShdw>
              </a:effectLst>
            </a:endParaRPr>
          </a:p>
        </p:txBody>
      </p:sp>
    </p:spTree>
  </p:cSld>
  <p:clrMapOvr>
    <a:masterClrMapping/>
  </p:clrMapOvr>
  <p:transition spd="med" advClick="0" advTm="3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539650"/>
                                        </p:tgtEl>
                                        <p:attrNameLst>
                                          <p:attrName>style.visibility</p:attrName>
                                        </p:attrNameLst>
                                      </p:cBhvr>
                                      <p:to>
                                        <p:strVal val="visible"/>
                                      </p:to>
                                    </p:set>
                                    <p:animEffect transition="in" filter="dissolve">
                                      <p:cBhvr>
                                        <p:cTn id="11" dur="1000"/>
                                        <p:tgtEl>
                                          <p:spTgt spid="539650"/>
                                        </p:tgtEl>
                                      </p:cBhvr>
                                    </p:animEffect>
                                  </p:childTnLst>
                                </p:cTn>
                              </p:par>
                            </p:childTnLst>
                          </p:cTn>
                        </p:par>
                        <p:par>
                          <p:cTn id="12" fill="hold">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p:stCondLst>
                              <p:cond delay="3500"/>
                            </p:stCondLst>
                            <p:childTnLst>
                              <p:par>
                                <p:cTn id="17" presetID="9" presetClass="entr" presetSubtype="0" fill="hold" nodeType="afterEffect">
                                  <p:stCondLst>
                                    <p:cond delay="0"/>
                                  </p:stCondLst>
                                  <p:childTnLst>
                                    <p:set>
                                      <p:cBhvr>
                                        <p:cTn id="18" dur="1" fill="hold">
                                          <p:stCondLst>
                                            <p:cond delay="0"/>
                                          </p:stCondLst>
                                        </p:cTn>
                                        <p:tgtEl>
                                          <p:spTgt spid="539652"/>
                                        </p:tgtEl>
                                        <p:attrNameLst>
                                          <p:attrName>style.visibility</p:attrName>
                                        </p:attrNameLst>
                                      </p:cBhvr>
                                      <p:to>
                                        <p:strVal val="visible"/>
                                      </p:to>
                                    </p:set>
                                    <p:animEffect transition="in" filter="dissolve">
                                      <p:cBhvr>
                                        <p:cTn id="19" dur="1000"/>
                                        <p:tgtEl>
                                          <p:spTgt spid="539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
</p:tagLst>
</file>

<file path=ppt/tags/tag2.xml><?xml version="1.0" encoding="utf-8"?>
<p:tagLst xmlns:a="http://schemas.openxmlformats.org/drawingml/2006/main" xmlns:r="http://schemas.openxmlformats.org/officeDocument/2006/relationships" xmlns:p="http://schemas.openxmlformats.org/presentationml/2006/main">
  <p:tag name="TIMING" val="|1.8|3"/>
</p:tagLst>
</file>

<file path=ppt/tags/tag3.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0.5"/>
</p:tagLst>
</file>

<file path=ppt/tags/tag6.xml><?xml version="1.0" encoding="utf-8"?>
<p:tagLst xmlns:a="http://schemas.openxmlformats.org/drawingml/2006/main" xmlns:r="http://schemas.openxmlformats.org/officeDocument/2006/relationships" xmlns:p="http://schemas.openxmlformats.org/presentationml/2006/main">
  <p:tag name="TIMING" val="|0.8"/>
</p:tagLst>
</file>

<file path=ppt/tags/tag7.xml><?xml version="1.0" encoding="utf-8"?>
<p:tagLst xmlns:a="http://schemas.openxmlformats.org/drawingml/2006/main" xmlns:r="http://schemas.openxmlformats.org/officeDocument/2006/relationships" xmlns:p="http://schemas.openxmlformats.org/presentationml/2006/main">
  <p:tag name="TIMING" val="|0.2|4.8"/>
</p:tagLst>
</file>

<file path=ppt/theme/theme1.xml><?xml version="1.0" encoding="utf-8"?>
<a:theme xmlns:a="http://schemas.openxmlformats.org/drawingml/2006/main"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8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008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53012</TotalTime>
  <Words>2984</Words>
  <Application>Microsoft Office PowerPoint</Application>
  <PresentationFormat>On-screen Show (4:3)</PresentationFormat>
  <Paragraphs>762</Paragraphs>
  <Slides>80</Slides>
  <Notes>44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80</vt:i4>
      </vt:variant>
    </vt:vector>
  </HeadingPairs>
  <TitlesOfParts>
    <vt:vector size="83" baseType="lpstr">
      <vt:lpstr>Default Design</vt:lpstr>
      <vt:lpstr>Worksheet</vt:lpstr>
      <vt:lpstr>Microsoft Office Excel 97-2003 Worksheet</vt:lpstr>
      <vt:lpstr>Slide 1</vt:lpstr>
      <vt:lpstr>Slide 2</vt:lpstr>
      <vt:lpstr>"the levels at which the momentum for change—whether desirable or undesirable—becomes unstoppable"</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vector>
  </TitlesOfParts>
  <Company>Iliwai Associates Consulting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 J. Duberstein</dc:creator>
  <cp:lastModifiedBy>mjd</cp:lastModifiedBy>
  <cp:revision>2199</cp:revision>
  <dcterms:created xsi:type="dcterms:W3CDTF">2009-02-06T17:56:57Z</dcterms:created>
  <dcterms:modified xsi:type="dcterms:W3CDTF">2011-10-05T02:32:31Z</dcterms:modified>
</cp:coreProperties>
</file>